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0" r:id="rId2"/>
    <p:sldId id="269" r:id="rId3"/>
    <p:sldId id="340" r:id="rId4"/>
    <p:sldId id="287" r:id="rId5"/>
    <p:sldId id="453" r:id="rId6"/>
    <p:sldId id="455" r:id="rId7"/>
    <p:sldId id="289" r:id="rId8"/>
    <p:sldId id="452" r:id="rId9"/>
    <p:sldId id="454" r:id="rId10"/>
    <p:sldId id="450" r:id="rId11"/>
    <p:sldId id="259" r:id="rId12"/>
    <p:sldId id="451" r:id="rId13"/>
    <p:sldId id="292" r:id="rId14"/>
    <p:sldId id="363" r:id="rId15"/>
  </p:sldIdLst>
  <p:sldSz cx="9144000" cy="6858000" type="screen4x3"/>
  <p:notesSz cx="6794500" cy="9982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elle Scheffers" initial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7" autoAdjust="0"/>
    <p:restoredTop sz="94994" autoAdjust="0"/>
  </p:normalViewPr>
  <p:slideViewPr>
    <p:cSldViewPr>
      <p:cViewPr varScale="1">
        <p:scale>
          <a:sx n="88" d="100"/>
          <a:sy n="88" d="100"/>
        </p:scale>
        <p:origin x="515"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911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48645" y="0"/>
            <a:ext cx="2944283" cy="499110"/>
          </a:xfrm>
          <a:prstGeom prst="rect">
            <a:avLst/>
          </a:prstGeom>
        </p:spPr>
        <p:txBody>
          <a:bodyPr vert="horz" lIns="91440" tIns="45720" rIns="91440" bIns="45720" rtlCol="0"/>
          <a:lstStyle>
            <a:lvl1pPr algn="r">
              <a:defRPr sz="1200"/>
            </a:lvl1pPr>
          </a:lstStyle>
          <a:p>
            <a:fld id="{BCEDC852-FF58-4BF0-AC81-DA44C5F7FC1A}" type="datetimeFigureOut">
              <a:rPr lang="nl-NL" smtClean="0"/>
              <a:pPr/>
              <a:t>21-3-2023</a:t>
            </a:fld>
            <a:endParaRPr lang="nl-NL"/>
          </a:p>
        </p:txBody>
      </p:sp>
      <p:sp>
        <p:nvSpPr>
          <p:cNvPr id="4" name="Slide Image Placeholder 3"/>
          <p:cNvSpPr>
            <a:spLocks noGrp="1" noRot="1" noChangeAspect="1"/>
          </p:cNvSpPr>
          <p:nvPr>
            <p:ph type="sldImg" idx="2"/>
          </p:nvPr>
        </p:nvSpPr>
        <p:spPr>
          <a:xfrm>
            <a:off x="901700" y="749300"/>
            <a:ext cx="4991100" cy="3743325"/>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79450" y="4741545"/>
            <a:ext cx="5435600" cy="44919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481358"/>
            <a:ext cx="2944283" cy="49911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48645" y="9481358"/>
            <a:ext cx="2944283" cy="499110"/>
          </a:xfrm>
          <a:prstGeom prst="rect">
            <a:avLst/>
          </a:prstGeom>
        </p:spPr>
        <p:txBody>
          <a:bodyPr vert="horz" lIns="91440" tIns="45720" rIns="91440" bIns="45720" rtlCol="0" anchor="b"/>
          <a:lstStyle>
            <a:lvl1pPr algn="r">
              <a:defRPr sz="1200"/>
            </a:lvl1pPr>
          </a:lstStyle>
          <a:p>
            <a:fld id="{514358D9-9650-4883-8587-DAE3D261CAAC}" type="slidenum">
              <a:rPr lang="nl-NL" smtClean="0"/>
              <a:pPr/>
              <a:t>‹nr.›</a:t>
            </a:fld>
            <a:endParaRPr lang="nl-NL"/>
          </a:p>
        </p:txBody>
      </p:sp>
    </p:spTree>
    <p:extLst>
      <p:ext uri="{BB962C8B-B14F-4D97-AF65-F5344CB8AC3E}">
        <p14:creationId xmlns:p14="http://schemas.microsoft.com/office/powerpoint/2010/main" val="848389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514358D9-9650-4883-8587-DAE3D261CAAC}" type="slidenum">
              <a:rPr lang="nl-NL" smtClean="0"/>
              <a:pPr/>
              <a:t>2</a:t>
            </a:fld>
            <a:endParaRPr lang="nl-NL"/>
          </a:p>
        </p:txBody>
      </p:sp>
    </p:spTree>
    <p:extLst>
      <p:ext uri="{BB962C8B-B14F-4D97-AF65-F5344CB8AC3E}">
        <p14:creationId xmlns:p14="http://schemas.microsoft.com/office/powerpoint/2010/main" val="3235648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514358D9-9650-4883-8587-DAE3D261CAAC}" type="slidenum">
              <a:rPr lang="nl-NL" smtClean="0"/>
              <a:pPr/>
              <a:t>12</a:t>
            </a:fld>
            <a:endParaRPr lang="nl-NL"/>
          </a:p>
        </p:txBody>
      </p:sp>
    </p:spTree>
    <p:extLst>
      <p:ext uri="{BB962C8B-B14F-4D97-AF65-F5344CB8AC3E}">
        <p14:creationId xmlns:p14="http://schemas.microsoft.com/office/powerpoint/2010/main" val="1363383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514358D9-9650-4883-8587-DAE3D261CAAC}" type="slidenum">
              <a:rPr lang="nl-NL" smtClean="0"/>
              <a:pPr/>
              <a:t>13</a:t>
            </a:fld>
            <a:endParaRPr lang="nl-NL"/>
          </a:p>
        </p:txBody>
      </p:sp>
    </p:spTree>
    <p:extLst>
      <p:ext uri="{BB962C8B-B14F-4D97-AF65-F5344CB8AC3E}">
        <p14:creationId xmlns:p14="http://schemas.microsoft.com/office/powerpoint/2010/main" val="1363383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514358D9-9650-4883-8587-DAE3D261CAAC}" type="slidenum">
              <a:rPr lang="nl-NL" smtClean="0"/>
              <a:pPr/>
              <a:t>14</a:t>
            </a:fld>
            <a:endParaRPr lang="nl-NL"/>
          </a:p>
        </p:txBody>
      </p:sp>
    </p:spTree>
    <p:extLst>
      <p:ext uri="{BB962C8B-B14F-4D97-AF65-F5344CB8AC3E}">
        <p14:creationId xmlns:p14="http://schemas.microsoft.com/office/powerpoint/2010/main" val="1363383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514358D9-9650-4883-8587-DAE3D261CAAC}" type="slidenum">
              <a:rPr lang="nl-NL" smtClean="0"/>
              <a:pPr/>
              <a:t>3</a:t>
            </a:fld>
            <a:endParaRPr lang="nl-NL"/>
          </a:p>
        </p:txBody>
      </p:sp>
    </p:spTree>
    <p:extLst>
      <p:ext uri="{BB962C8B-B14F-4D97-AF65-F5344CB8AC3E}">
        <p14:creationId xmlns:p14="http://schemas.microsoft.com/office/powerpoint/2010/main" val="1363383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514358D9-9650-4883-8587-DAE3D261CAAC}" type="slidenum">
              <a:rPr lang="nl-NL" smtClean="0"/>
              <a:pPr/>
              <a:t>5</a:t>
            </a:fld>
            <a:endParaRPr lang="nl-NL"/>
          </a:p>
        </p:txBody>
      </p:sp>
    </p:spTree>
    <p:extLst>
      <p:ext uri="{BB962C8B-B14F-4D97-AF65-F5344CB8AC3E}">
        <p14:creationId xmlns:p14="http://schemas.microsoft.com/office/powerpoint/2010/main" val="783100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514358D9-9650-4883-8587-DAE3D261CAAC}" type="slidenum">
              <a:rPr lang="nl-NL" smtClean="0"/>
              <a:pPr/>
              <a:t>6</a:t>
            </a:fld>
            <a:endParaRPr lang="nl-NL"/>
          </a:p>
        </p:txBody>
      </p:sp>
    </p:spTree>
    <p:extLst>
      <p:ext uri="{BB962C8B-B14F-4D97-AF65-F5344CB8AC3E}">
        <p14:creationId xmlns:p14="http://schemas.microsoft.com/office/powerpoint/2010/main" val="3210430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514358D9-9650-4883-8587-DAE3D261CAAC}" type="slidenum">
              <a:rPr lang="nl-NL" smtClean="0"/>
              <a:pPr/>
              <a:t>7</a:t>
            </a:fld>
            <a:endParaRPr lang="nl-NL"/>
          </a:p>
        </p:txBody>
      </p:sp>
    </p:spTree>
    <p:extLst>
      <p:ext uri="{BB962C8B-B14F-4D97-AF65-F5344CB8AC3E}">
        <p14:creationId xmlns:p14="http://schemas.microsoft.com/office/powerpoint/2010/main" val="1363383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nl-NL" dirty="0"/>
              <a:t>OffGridBat has been already installed in several</a:t>
            </a:r>
            <a:r>
              <a:rPr lang="nl-NL" baseline="0" dirty="0"/>
              <a:t> locations in the world.</a:t>
            </a:r>
          </a:p>
          <a:p>
            <a:endParaRPr lang="nl-NL" baseline="0" dirty="0"/>
          </a:p>
          <a:p>
            <a:r>
              <a:rPr lang="nl-NL" baseline="0" dirty="0"/>
              <a:t>Show the audiences that OffGridBat is capable of working even there is no distribution grid on site.</a:t>
            </a:r>
          </a:p>
        </p:txBody>
      </p:sp>
      <p:sp>
        <p:nvSpPr>
          <p:cNvPr id="4" name="Slide Number Placeholder 3"/>
          <p:cNvSpPr>
            <a:spLocks noGrp="1"/>
          </p:cNvSpPr>
          <p:nvPr>
            <p:ph type="sldNum" sz="quarter" idx="10"/>
          </p:nvPr>
        </p:nvSpPr>
        <p:spPr/>
        <p:txBody>
          <a:bodyPr/>
          <a:lstStyle/>
          <a:p>
            <a:fld id="{514358D9-9650-4883-8587-DAE3D261CAAC}" type="slidenum">
              <a:rPr lang="nl-NL" smtClean="0"/>
              <a:pPr/>
              <a:t>8</a:t>
            </a:fld>
            <a:endParaRPr lang="nl-NL"/>
          </a:p>
        </p:txBody>
      </p:sp>
    </p:spTree>
    <p:extLst>
      <p:ext uri="{BB962C8B-B14F-4D97-AF65-F5344CB8AC3E}">
        <p14:creationId xmlns:p14="http://schemas.microsoft.com/office/powerpoint/2010/main" val="2843150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nl-NL" dirty="0"/>
              <a:t>OffGridBat has been already installed in several</a:t>
            </a:r>
            <a:r>
              <a:rPr lang="nl-NL" baseline="0" dirty="0"/>
              <a:t> locations in the world.</a:t>
            </a:r>
          </a:p>
          <a:p>
            <a:endParaRPr lang="nl-NL" baseline="0" dirty="0"/>
          </a:p>
          <a:p>
            <a:r>
              <a:rPr lang="nl-NL" baseline="0" dirty="0"/>
              <a:t>Show the audiences that OffGridBat is capable of working even there is no distribution grid on site.</a:t>
            </a:r>
          </a:p>
        </p:txBody>
      </p:sp>
      <p:sp>
        <p:nvSpPr>
          <p:cNvPr id="4" name="Slide Number Placeholder 3"/>
          <p:cNvSpPr>
            <a:spLocks noGrp="1"/>
          </p:cNvSpPr>
          <p:nvPr>
            <p:ph type="sldNum" sz="quarter" idx="10"/>
          </p:nvPr>
        </p:nvSpPr>
        <p:spPr/>
        <p:txBody>
          <a:bodyPr/>
          <a:lstStyle/>
          <a:p>
            <a:fld id="{514358D9-9650-4883-8587-DAE3D261CAAC}" type="slidenum">
              <a:rPr lang="nl-NL" smtClean="0"/>
              <a:pPr/>
              <a:t>9</a:t>
            </a:fld>
            <a:endParaRPr lang="nl-NL"/>
          </a:p>
        </p:txBody>
      </p:sp>
    </p:spTree>
    <p:extLst>
      <p:ext uri="{BB962C8B-B14F-4D97-AF65-F5344CB8AC3E}">
        <p14:creationId xmlns:p14="http://schemas.microsoft.com/office/powerpoint/2010/main" val="261173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514358D9-9650-4883-8587-DAE3D261CAAC}" type="slidenum">
              <a:rPr lang="nl-NL" smtClean="0"/>
              <a:pPr/>
              <a:t>10</a:t>
            </a:fld>
            <a:endParaRPr lang="nl-NL"/>
          </a:p>
        </p:txBody>
      </p:sp>
    </p:spTree>
    <p:extLst>
      <p:ext uri="{BB962C8B-B14F-4D97-AF65-F5344CB8AC3E}">
        <p14:creationId xmlns:p14="http://schemas.microsoft.com/office/powerpoint/2010/main" val="1098701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nl-NL" dirty="0"/>
              <a:t>OffGridBat has been already installed in several</a:t>
            </a:r>
            <a:r>
              <a:rPr lang="nl-NL" baseline="0" dirty="0"/>
              <a:t> locations in the world.</a:t>
            </a:r>
          </a:p>
          <a:p>
            <a:endParaRPr lang="nl-NL" baseline="0" dirty="0"/>
          </a:p>
          <a:p>
            <a:r>
              <a:rPr lang="nl-NL" baseline="0" dirty="0"/>
              <a:t>Show the audiences that OffGridBat is capable of working even there is no distribution grid on site.</a:t>
            </a:r>
          </a:p>
        </p:txBody>
      </p:sp>
      <p:sp>
        <p:nvSpPr>
          <p:cNvPr id="4" name="Slide Number Placeholder 3"/>
          <p:cNvSpPr>
            <a:spLocks noGrp="1"/>
          </p:cNvSpPr>
          <p:nvPr>
            <p:ph type="sldNum" sz="quarter" idx="10"/>
          </p:nvPr>
        </p:nvSpPr>
        <p:spPr/>
        <p:txBody>
          <a:bodyPr/>
          <a:lstStyle/>
          <a:p>
            <a:fld id="{514358D9-9650-4883-8587-DAE3D261CAAC}" type="slidenum">
              <a:rPr lang="nl-NL" smtClean="0"/>
              <a:pPr/>
              <a:t>11</a:t>
            </a:fld>
            <a:endParaRPr lang="nl-NL"/>
          </a:p>
        </p:txBody>
      </p:sp>
    </p:spTree>
    <p:extLst>
      <p:ext uri="{BB962C8B-B14F-4D97-AF65-F5344CB8AC3E}">
        <p14:creationId xmlns:p14="http://schemas.microsoft.com/office/powerpoint/2010/main" val="2945388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6A85FE-F5E0-4998-B9A2-C301B22960F9}" type="datetime1">
              <a:rPr lang="en-US" smtClean="0"/>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DCABE1-895A-481B-9B25-60EED6501BBE}" type="slidenum">
              <a:rPr lang="en-US" smtClean="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F16E28-8A78-42B1-BD81-F417D70C1133}" type="datetime1">
              <a:rPr lang="en-US" smtClean="0"/>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DCABE1-895A-481B-9B25-60EED6501BBE}" type="slidenum">
              <a:rPr lang="en-US" smtClean="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6FB694-C04C-4D79-9C56-4514CE75117F}" type="datetime1">
              <a:rPr lang="en-US" smtClean="0"/>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DCABE1-895A-481B-9B25-60EED6501BBE}" type="slidenum">
              <a:rPr lang="en-US" smtClean="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D5773E5-EC42-4FD9-92B0-CAC05096A2AA}" type="slidenum">
              <a:rPr lang="en-US" smtClean="0"/>
              <a:pPr/>
              <a:t>‹nr.›</a:t>
            </a:fld>
            <a:endParaRPr lang="en-US" dirty="0"/>
          </a:p>
        </p:txBody>
      </p:sp>
      <p:cxnSp>
        <p:nvCxnSpPr>
          <p:cNvPr id="6" name="frame line"/>
          <p:cNvCxnSpPr/>
          <p:nvPr userDrawn="1"/>
        </p:nvCxnSpPr>
        <p:spPr>
          <a:xfrm rot="5400000" flipH="1" flipV="1">
            <a:off x="4431493" y="-3536947"/>
            <a:ext cx="180000" cy="8244000"/>
          </a:xfrm>
          <a:prstGeom prst="bentConnector2">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3"/>
          </p:nvPr>
        </p:nvSpPr>
        <p:spPr>
          <a:xfrm>
            <a:off x="503238" y="1376364"/>
            <a:ext cx="8137525" cy="4830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2476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7D8E0-25E3-49F0-AB4B-C36CE78E38F9}" type="datetime1">
              <a:rPr lang="en-US" smtClean="0"/>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DCABE1-895A-481B-9B25-60EED6501BBE}" type="slidenum">
              <a:rPr lang="en-US" smtClean="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0FF102-3470-4FB8-8AAF-9F31CF292A37}" type="datetime1">
              <a:rPr lang="en-US" smtClean="0"/>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DCABE1-895A-481B-9B25-60EED6501BBE}" type="slidenum">
              <a:rPr lang="en-US" smtClean="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B8D618-C9E5-4794-89CB-0F9B0A01E598}" type="datetime1">
              <a:rPr lang="en-US" smtClean="0"/>
              <a:t>3/21/2023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DCABE1-895A-481B-9B25-60EED6501BBE}" type="slidenum">
              <a:rPr lang="en-US" smtClean="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BABB6F-CF28-403B-B6C2-AC140CAEC0FF}" type="datetime1">
              <a:rPr lang="en-US" smtClean="0"/>
              <a:t>3/21/2023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DCABE1-895A-481B-9B25-60EED6501BBE}" type="slidenum">
              <a:rPr lang="en-US" smtClean="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CE26E6-6861-4148-A898-4F182BD03E61}" type="datetime1">
              <a:rPr lang="en-US" smtClean="0"/>
              <a:t>3/21/2023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DCABE1-895A-481B-9B25-60EED6501BBE}"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E620E-D7FC-4B5C-8876-E57D3AB12706}" type="datetime1">
              <a:rPr lang="en-US" smtClean="0"/>
              <a:t>3/21/2023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DCABE1-895A-481B-9B25-60EED6501BBE}" type="slidenum">
              <a:rPr lang="en-US" smtClean="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5E71EB-8A4F-4B59-87F3-7F70D0CBFCAF}" type="datetime1">
              <a:rPr lang="en-US" smtClean="0"/>
              <a:t>3/21/2023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DCABE1-895A-481B-9B25-60EED6501BBE}" type="slidenum">
              <a:rPr lang="en-US" smtClean="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050C83-D70F-4E02-B0A5-C2926ED39170}" type="datetime1">
              <a:rPr lang="en-US" smtClean="0"/>
              <a:t>3/21/2023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DCABE1-895A-481B-9B25-60EED6501BBE}" type="slidenum">
              <a:rPr lang="en-US" smtClean="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CE329-48A4-421C-AA64-3E615E26CD96}" type="datetime1">
              <a:rPr lang="en-US" smtClean="0"/>
              <a:t>3/21/2023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CABE1-895A-481B-9B25-60EED6501BBE}"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3.pn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1.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mailto:marco@solartechno.com" TargetMode="Externa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image" Target="../media/image6.emf"/><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1.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1.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p:nvPr/>
        </p:nvPicPr>
        <p:blipFill>
          <a:blip r:embed="rId2" cstate="print"/>
          <a:srcRect/>
          <a:stretch>
            <a:fillRect/>
          </a:stretch>
        </p:blipFill>
        <p:spPr bwMode="auto">
          <a:xfrm>
            <a:off x="0" y="-44068"/>
            <a:ext cx="9144000" cy="6172200"/>
          </a:xfrm>
          <a:prstGeom prst="rect">
            <a:avLst/>
          </a:prstGeom>
          <a:noFill/>
          <a:ln w="9525">
            <a:noFill/>
            <a:miter lim="800000"/>
            <a:headEnd/>
            <a:tailEnd/>
          </a:ln>
        </p:spPr>
      </p:pic>
      <p:sp>
        <p:nvSpPr>
          <p:cNvPr id="3" name="Subtitle 2"/>
          <p:cNvSpPr>
            <a:spLocks noGrp="1"/>
          </p:cNvSpPr>
          <p:nvPr>
            <p:ph type="subTitle" idx="1"/>
          </p:nvPr>
        </p:nvSpPr>
        <p:spPr>
          <a:xfrm>
            <a:off x="1219200" y="1752600"/>
            <a:ext cx="6705600" cy="2438400"/>
          </a:xfrm>
        </p:spPr>
        <p:txBody>
          <a:bodyPr>
            <a:normAutofit fontScale="77500" lnSpcReduction="20000"/>
          </a:bodyPr>
          <a:lstStyle/>
          <a:p>
            <a:r>
              <a:rPr lang="it-IT" sz="7800" b="1" dirty="0">
                <a:solidFill>
                  <a:schemeClr val="tx2">
                    <a:lumMod val="75000"/>
                  </a:schemeClr>
                </a:solidFill>
              </a:rPr>
              <a:t>Oost NL </a:t>
            </a:r>
          </a:p>
          <a:p>
            <a:r>
              <a:rPr lang="en-GB" sz="7800" b="1" dirty="0">
                <a:solidFill>
                  <a:schemeClr val="tx2">
                    <a:lumMod val="75000"/>
                  </a:schemeClr>
                </a:solidFill>
              </a:rPr>
              <a:t>matchmaking event</a:t>
            </a:r>
            <a:endParaRPr lang="it-IT" sz="7800" b="1" dirty="0">
              <a:solidFill>
                <a:schemeClr val="tx2">
                  <a:lumMod val="75000"/>
                </a:schemeClr>
              </a:solidFill>
            </a:endParaRPr>
          </a:p>
        </p:txBody>
      </p:sp>
      <p:cxnSp>
        <p:nvCxnSpPr>
          <p:cNvPr id="16" name="Straight Connector 15"/>
          <p:cNvCxnSpPr/>
          <p:nvPr/>
        </p:nvCxnSpPr>
        <p:spPr>
          <a:xfrm>
            <a:off x="0" y="6172200"/>
            <a:ext cx="9144000" cy="0"/>
          </a:xfrm>
          <a:prstGeom prst="line">
            <a:avLst/>
          </a:prstGeom>
          <a:ln>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
        <p:nvSpPr>
          <p:cNvPr id="8" name="Subtitle 2"/>
          <p:cNvSpPr txBox="1">
            <a:spLocks/>
          </p:cNvSpPr>
          <p:nvPr/>
        </p:nvSpPr>
        <p:spPr>
          <a:xfrm>
            <a:off x="4495800" y="4724400"/>
            <a:ext cx="4572000" cy="1295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chemeClr val="tx2">
                    <a:lumMod val="75000"/>
                  </a:schemeClr>
                </a:solidFill>
                <a:effectLst/>
                <a:uLnTx/>
                <a:uFillTx/>
                <a:latin typeface="+mn-lt"/>
                <a:ea typeface="+mn-ea"/>
                <a:cs typeface="+mn-cs"/>
              </a:rPr>
              <a:t>Solartechno Europe B.V.</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0" u="none" strike="noStrike" kern="1200" cap="none" spc="0" normalizeH="0" baseline="0" noProof="0" dirty="0">
                <a:ln>
                  <a:noFill/>
                </a:ln>
                <a:solidFill>
                  <a:schemeClr val="tx2">
                    <a:lumMod val="75000"/>
                  </a:schemeClr>
                </a:solidFill>
                <a:effectLst/>
                <a:uLnTx/>
                <a:uFillTx/>
                <a:latin typeface="+mn-lt"/>
                <a:ea typeface="+mn-ea"/>
                <a:cs typeface="+mn-cs"/>
              </a:rPr>
              <a:t>www.solartechno.com</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0" u="none" strike="noStrike" kern="1200" cap="none" spc="0" normalizeH="0" baseline="0" noProof="0" dirty="0">
                <a:ln>
                  <a:noFill/>
                </a:ln>
                <a:solidFill>
                  <a:schemeClr val="tx2">
                    <a:lumMod val="75000"/>
                  </a:schemeClr>
                </a:solidFill>
                <a:effectLst/>
                <a:uLnTx/>
                <a:uFillTx/>
                <a:latin typeface="+mn-lt"/>
                <a:ea typeface="+mn-ea"/>
                <a:cs typeface="+mn-cs"/>
              </a:rPr>
              <a:t>info@solartechno.com</a:t>
            </a:r>
            <a:endParaRPr kumimoji="0" lang="en-US" sz="2000" b="1" i="0" u="none" strike="noStrike" kern="1200" cap="none" spc="0" normalizeH="0" baseline="0" noProof="0" dirty="0">
              <a:ln>
                <a:noFill/>
              </a:ln>
              <a:solidFill>
                <a:schemeClr val="tx2">
                  <a:lumMod val="75000"/>
                </a:schemeClr>
              </a:solidFill>
              <a:effectLst/>
              <a:uLnTx/>
              <a:uFillTx/>
              <a:latin typeface="+mn-lt"/>
              <a:ea typeface="+mn-ea"/>
              <a:cs typeface="+mn-cs"/>
            </a:endParaRPr>
          </a:p>
        </p:txBody>
      </p:sp>
      <p:sp>
        <p:nvSpPr>
          <p:cNvPr id="2" name="TextBox 1"/>
          <p:cNvSpPr txBox="1"/>
          <p:nvPr/>
        </p:nvSpPr>
        <p:spPr>
          <a:xfrm>
            <a:off x="152400" y="5105400"/>
            <a:ext cx="4648200" cy="707886"/>
          </a:xfrm>
          <a:prstGeom prst="rect">
            <a:avLst/>
          </a:prstGeom>
          <a:noFill/>
        </p:spPr>
        <p:txBody>
          <a:bodyPr wrap="square" rtlCol="0">
            <a:spAutoFit/>
          </a:bodyPr>
          <a:lstStyle/>
          <a:p>
            <a:endParaRPr lang="nl-NL" sz="2000" b="1" i="1" dirty="0">
              <a:solidFill>
                <a:schemeClr val="tx2">
                  <a:lumMod val="75000"/>
                </a:schemeClr>
              </a:solidFill>
            </a:endParaRPr>
          </a:p>
          <a:p>
            <a:r>
              <a:rPr lang="nl-NL" sz="2000" b="1" i="1" dirty="0">
                <a:solidFill>
                  <a:schemeClr val="tx2">
                    <a:lumMod val="75000"/>
                  </a:schemeClr>
                </a:solidFill>
              </a:rPr>
              <a:t>01-02-2023, online presentatie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49250"/>
            <a:ext cx="5105400" cy="1010444"/>
          </a:xfrm>
          <a:prstGeom prst="rect">
            <a:avLst/>
          </a:prstGeom>
        </p:spPr>
      </p:pic>
      <p:pic>
        <p:nvPicPr>
          <p:cNvPr id="11" name="Picture 91" descr="S:\S.T.E B.V\Marketing and comunication\Logo\Logo\2016 - Modular off grid systems\solartechno ext logo2 excl. modular off grid system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6205550"/>
            <a:ext cx="3238500" cy="60198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6F0C8BC-D349-4566-8496-E3D4CAD014E8}"/>
              </a:ext>
            </a:extLst>
          </p:cNvPr>
          <p:cNvSpPr>
            <a:spLocks noGrp="1"/>
          </p:cNvSpPr>
          <p:nvPr>
            <p:ph type="sldNum" sz="quarter" idx="12"/>
          </p:nvPr>
        </p:nvSpPr>
        <p:spPr/>
        <p:txBody>
          <a:bodyPr/>
          <a:lstStyle/>
          <a:p>
            <a:fld id="{2A822153-0A56-4C7C-9E1D-E8A9B8303365}" type="slidenum">
              <a:rPr lang="en-US" sz="1400" b="1" smtClean="0"/>
              <a:t>1</a:t>
            </a:fld>
            <a:endParaRPr lang="en-US" sz="1400" b="1" dirty="0"/>
          </a:p>
        </p:txBody>
      </p:sp>
      <p:pic>
        <p:nvPicPr>
          <p:cNvPr id="5" name="Picture 4">
            <a:extLst>
              <a:ext uri="{FF2B5EF4-FFF2-40B4-BE49-F238E27FC236}">
                <a16:creationId xmlns:a16="http://schemas.microsoft.com/office/drawing/2014/main" id="{FE107B46-AF12-4F07-B87C-3385B67F1D2B}"/>
              </a:ext>
            </a:extLst>
          </p:cNvPr>
          <p:cNvPicPr>
            <a:picLocks noChangeAspect="1"/>
          </p:cNvPicPr>
          <p:nvPr/>
        </p:nvPicPr>
        <p:blipFill>
          <a:blip r:embed="rId5"/>
          <a:stretch>
            <a:fillRect/>
          </a:stretch>
        </p:blipFill>
        <p:spPr>
          <a:xfrm>
            <a:off x="7086600" y="6274666"/>
            <a:ext cx="1253674" cy="417152"/>
          </a:xfrm>
          <a:prstGeom prst="rect">
            <a:avLst/>
          </a:prstGeom>
        </p:spPr>
      </p:pic>
      <p:pic>
        <p:nvPicPr>
          <p:cNvPr id="6" name="Picture 5">
            <a:extLst>
              <a:ext uri="{FF2B5EF4-FFF2-40B4-BE49-F238E27FC236}">
                <a16:creationId xmlns:a16="http://schemas.microsoft.com/office/drawing/2014/main" id="{92AC6FA1-164B-4722-A7E1-14F0A4B1F5AD}"/>
              </a:ext>
            </a:extLst>
          </p:cNvPr>
          <p:cNvPicPr>
            <a:picLocks noChangeAspect="1"/>
          </p:cNvPicPr>
          <p:nvPr/>
        </p:nvPicPr>
        <p:blipFill>
          <a:blip r:embed="rId6"/>
          <a:stretch>
            <a:fillRect/>
          </a:stretch>
        </p:blipFill>
        <p:spPr>
          <a:xfrm>
            <a:off x="6629400" y="6287208"/>
            <a:ext cx="419100" cy="4183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200" y="6172200"/>
            <a:ext cx="8991600" cy="609600"/>
          </a:xfrm>
          <a:prstGeom prst="roundRect">
            <a:avLst/>
          </a:prstGeom>
          <a:blipFill dpi="0" rotWithShape="1">
            <a:blip r:embed="rId3" cstate="email">
              <a:extLst>
                <a:ext uri="{28A0092B-C50C-407E-A947-70E740481C1C}">
                  <a14:useLocalDpi xmlns:a14="http://schemas.microsoft.com/office/drawing/2010/main"/>
                </a:ext>
              </a:extLst>
            </a:blip>
            <a:srcRect/>
            <a:tile tx="-133350" ty="0" sx="100000" sy="100000" flip="none" algn="tl"/>
          </a:blip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5" name="Straight Connector 4"/>
          <p:cNvCxnSpPr/>
          <p:nvPr/>
        </p:nvCxnSpPr>
        <p:spPr>
          <a:xfrm>
            <a:off x="152400" y="838200"/>
            <a:ext cx="8839200" cy="0"/>
          </a:xfrm>
          <a:prstGeom prst="line">
            <a:avLst/>
          </a:prstGeom>
          <a:ln>
            <a:solidFill>
              <a:srgbClr val="FFC000"/>
            </a:solidFill>
          </a:ln>
        </p:spPr>
        <p:style>
          <a:lnRef idx="3">
            <a:schemeClr val="accent1"/>
          </a:lnRef>
          <a:fillRef idx="0">
            <a:schemeClr val="accent1"/>
          </a:fillRef>
          <a:effectRef idx="2">
            <a:schemeClr val="accent1"/>
          </a:effectRef>
          <a:fontRef idx="minor">
            <a:schemeClr val="tx1"/>
          </a:fontRef>
        </p:style>
      </p:cxnSp>
      <p:sp>
        <p:nvSpPr>
          <p:cNvPr id="6" name="Rounded Rectangle 5"/>
          <p:cNvSpPr/>
          <p:nvPr/>
        </p:nvSpPr>
        <p:spPr>
          <a:xfrm>
            <a:off x="76200" y="6172200"/>
            <a:ext cx="8991600" cy="609600"/>
          </a:xfrm>
          <a:prstGeom prst="roundRect">
            <a:avLst/>
          </a:prstGeom>
          <a:blipFill dpi="0" rotWithShape="1">
            <a:blip r:embed="rId3" cstate="email">
              <a:extLst>
                <a:ext uri="{28A0092B-C50C-407E-A947-70E740481C1C}">
                  <a14:useLocalDpi xmlns:a14="http://schemas.microsoft.com/office/drawing/2010/main"/>
                </a:ext>
              </a:extLst>
            </a:blip>
            <a:srcRect/>
            <a:tile tx="-133350" ty="0" sx="100000" sy="100000" flip="none" algn="tl"/>
          </a:blip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TextBox 9"/>
          <p:cNvSpPr txBox="1"/>
          <p:nvPr/>
        </p:nvSpPr>
        <p:spPr>
          <a:xfrm>
            <a:off x="0" y="228600"/>
            <a:ext cx="9144000" cy="461665"/>
          </a:xfrm>
          <a:prstGeom prst="rect">
            <a:avLst/>
          </a:prstGeom>
          <a:noFill/>
        </p:spPr>
        <p:txBody>
          <a:bodyPr wrap="square" rtlCol="0">
            <a:spAutoFit/>
          </a:bodyPr>
          <a:lstStyle/>
          <a:p>
            <a:pPr algn="ctr"/>
            <a:r>
              <a:rPr lang="it-IT" sz="2400" b="1" dirty="0"/>
              <a:t>A </a:t>
            </a:r>
            <a:r>
              <a:rPr lang="it-IT" sz="2400" b="1" dirty="0" err="1"/>
              <a:t>fully</a:t>
            </a:r>
            <a:r>
              <a:rPr lang="it-IT" sz="2400" b="1" dirty="0"/>
              <a:t> </a:t>
            </a:r>
            <a:r>
              <a:rPr lang="it-IT" sz="2400" b="1" dirty="0" err="1"/>
              <a:t>working</a:t>
            </a:r>
            <a:r>
              <a:rPr lang="it-IT" sz="2400" b="1" dirty="0"/>
              <a:t> system</a:t>
            </a:r>
          </a:p>
        </p:txBody>
      </p:sp>
      <p:pic>
        <p:nvPicPr>
          <p:cNvPr id="13" name="Picture 3" descr="S:\S.T.E B.V\Marketing and comunication\Logo\Logo\2016 - Modular off grid systems\solartechno ext logo2 excl. modular off grid system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546" y="6271773"/>
            <a:ext cx="2133600" cy="39659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28600" y="990600"/>
            <a:ext cx="8686800" cy="1200329"/>
          </a:xfrm>
          <a:prstGeom prst="rect">
            <a:avLst/>
          </a:prstGeom>
        </p:spPr>
        <p:txBody>
          <a:bodyPr wrap="square">
            <a:spAutoFit/>
          </a:bodyPr>
          <a:lstStyle/>
          <a:p>
            <a:pPr algn="ctr"/>
            <a:r>
              <a:rPr lang="it-IT" sz="2400" i="1" dirty="0"/>
              <a:t>Two OffGridBat and their solar panels connected to an inverter for a total of 2.4 kWh storage, 2 kW power.</a:t>
            </a:r>
          </a:p>
          <a:p>
            <a:pPr algn="ctr"/>
            <a:r>
              <a:rPr lang="it-IT" sz="2400" i="1" dirty="0" err="1"/>
              <a:t>This</a:t>
            </a:r>
            <a:r>
              <a:rPr lang="it-IT" sz="2400" i="1" dirty="0"/>
              <a:t> </a:t>
            </a:r>
            <a:r>
              <a:rPr lang="it-IT" sz="2400" i="1" dirty="0" err="1"/>
              <a:t>is</a:t>
            </a:r>
            <a:r>
              <a:rPr lang="it-IT" sz="2400" i="1" dirty="0"/>
              <a:t> </a:t>
            </a:r>
            <a:r>
              <a:rPr lang="it-IT" sz="2400" i="1" dirty="0" err="1"/>
              <a:t>sufficient</a:t>
            </a:r>
            <a:r>
              <a:rPr lang="it-IT" sz="2400" i="1" dirty="0"/>
              <a:t> for </a:t>
            </a:r>
            <a:r>
              <a:rPr lang="it-IT" sz="2400" i="1" dirty="0" err="1"/>
              <a:t>powering</a:t>
            </a:r>
            <a:r>
              <a:rPr lang="it-IT" sz="2400" i="1" dirty="0"/>
              <a:t> a shop in Africa.</a:t>
            </a:r>
            <a:endParaRPr lang="en-US" sz="2400" i="1" dirty="0"/>
          </a:p>
        </p:txBody>
      </p:sp>
      <p:cxnSp>
        <p:nvCxnSpPr>
          <p:cNvPr id="9" name="Straight Connector 8"/>
          <p:cNvCxnSpPr/>
          <p:nvPr/>
        </p:nvCxnSpPr>
        <p:spPr>
          <a:xfrm>
            <a:off x="152400" y="838200"/>
            <a:ext cx="8839200" cy="0"/>
          </a:xfrm>
          <a:prstGeom prst="line">
            <a:avLst/>
          </a:prstGeom>
          <a:ln>
            <a:solidFill>
              <a:srgbClr val="FFC000"/>
            </a:solidFill>
          </a:ln>
        </p:spPr>
        <p:style>
          <a:lnRef idx="3">
            <a:schemeClr val="accent1"/>
          </a:lnRef>
          <a:fillRef idx="0">
            <a:schemeClr val="accent1"/>
          </a:fillRef>
          <a:effectRef idx="2">
            <a:schemeClr val="accent1"/>
          </a:effectRef>
          <a:fontRef idx="minor">
            <a:schemeClr val="tx1"/>
          </a:fontRef>
        </p:style>
      </p:cxnSp>
      <p:sp>
        <p:nvSpPr>
          <p:cNvPr id="2" name="Slide Number Placeholder 1">
            <a:extLst>
              <a:ext uri="{FF2B5EF4-FFF2-40B4-BE49-F238E27FC236}">
                <a16:creationId xmlns:a16="http://schemas.microsoft.com/office/drawing/2014/main" id="{413F301B-136C-40C0-BFA7-B596211FB0E6}"/>
              </a:ext>
            </a:extLst>
          </p:cNvPr>
          <p:cNvSpPr>
            <a:spLocks noGrp="1"/>
          </p:cNvSpPr>
          <p:nvPr>
            <p:ph type="sldNum" sz="quarter" idx="12"/>
          </p:nvPr>
        </p:nvSpPr>
        <p:spPr/>
        <p:txBody>
          <a:bodyPr/>
          <a:lstStyle/>
          <a:p>
            <a:fld id="{8CDCABE1-895A-481B-9B25-60EED6501BBE}" type="slidenum">
              <a:rPr lang="en-US" sz="1400" b="1" smtClean="0"/>
              <a:pPr/>
              <a:t>10</a:t>
            </a:fld>
            <a:endParaRPr lang="en-US" sz="1400" b="1" dirty="0"/>
          </a:p>
        </p:txBody>
      </p:sp>
      <p:pic>
        <p:nvPicPr>
          <p:cNvPr id="17" name="Picture 16" descr="A person standing on top of a grass covered field&#10;&#10;Description automatically generated">
            <a:extLst>
              <a:ext uri="{FF2B5EF4-FFF2-40B4-BE49-F238E27FC236}">
                <a16:creationId xmlns:a16="http://schemas.microsoft.com/office/drawing/2014/main" id="{AFB03180-2F5F-4C84-9B67-0F76CD2E47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8801" y="2303271"/>
            <a:ext cx="5638800" cy="3759200"/>
          </a:xfrm>
          <a:prstGeom prst="rect">
            <a:avLst/>
          </a:prstGeom>
        </p:spPr>
      </p:pic>
    </p:spTree>
    <p:extLst>
      <p:ext uri="{BB962C8B-B14F-4D97-AF65-F5344CB8AC3E}">
        <p14:creationId xmlns:p14="http://schemas.microsoft.com/office/powerpoint/2010/main" val="4168606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64913" y="6266992"/>
            <a:ext cx="8017295" cy="533401"/>
            <a:chOff x="164910" y="6266986"/>
            <a:chExt cx="8017295" cy="53340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910" y="6305086"/>
              <a:ext cx="2313535" cy="457200"/>
            </a:xfrm>
            <a:prstGeom prst="rect">
              <a:avLst/>
            </a:prstGeom>
          </p:spPr>
        </p:pic>
        <p:pic>
          <p:nvPicPr>
            <p:cNvPr id="20" name="Picture 79" descr="Afbeeldingsresultaat voor esa bic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6266986"/>
              <a:ext cx="943205" cy="5334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 name="Straight Connector 4"/>
          <p:cNvCxnSpPr/>
          <p:nvPr/>
        </p:nvCxnSpPr>
        <p:spPr>
          <a:xfrm>
            <a:off x="152400" y="838200"/>
            <a:ext cx="8839200" cy="0"/>
          </a:xfrm>
          <a:prstGeom prst="line">
            <a:avLst/>
          </a:prstGeom>
          <a:ln>
            <a:solidFill>
              <a:srgbClr val="FFC000"/>
            </a:solidFill>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152400" y="838200"/>
            <a:ext cx="8839200" cy="0"/>
          </a:xfrm>
          <a:prstGeom prst="line">
            <a:avLst/>
          </a:prstGeom>
          <a:ln>
            <a:solidFill>
              <a:srgbClr val="FFC000"/>
            </a:solidFill>
          </a:ln>
        </p:spPr>
        <p:style>
          <a:lnRef idx="3">
            <a:schemeClr val="accent1"/>
          </a:lnRef>
          <a:fillRef idx="0">
            <a:schemeClr val="accent1"/>
          </a:fillRef>
          <a:effectRef idx="2">
            <a:schemeClr val="accent1"/>
          </a:effectRef>
          <a:fontRef idx="minor">
            <a:schemeClr val="tx1"/>
          </a:fontRef>
        </p:style>
      </p:cxn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2" y="3657603"/>
            <a:ext cx="3515907" cy="2191789"/>
          </a:xfrm>
          <a:prstGeom prst="rect">
            <a:avLst/>
          </a:prstGeom>
        </p:spPr>
      </p:pic>
      <p:pic>
        <p:nvPicPr>
          <p:cNvPr id="19458" name="Picture 2" descr="\\SOLARSERVER\Data\S.T.E B.V\MarCom\Presentations\2018\Picts for slides\2. Balcon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7178" y="3657603"/>
            <a:ext cx="3481855" cy="2191789"/>
          </a:xfrm>
          <a:prstGeom prst="rect">
            <a:avLst/>
          </a:prstGeom>
          <a:noFill/>
          <a:extLst>
            <a:ext uri="{909E8E84-426E-40DD-AFC4-6F175D3DCCD1}">
              <a14:hiddenFill xmlns:a14="http://schemas.microsoft.com/office/drawing/2010/main">
                <a:solidFill>
                  <a:srgbClr val="FFFFFF"/>
                </a:solidFill>
              </a14:hiddenFill>
            </a:ext>
          </a:extLst>
        </p:spPr>
      </p:pic>
      <p:pic>
        <p:nvPicPr>
          <p:cNvPr id="19461" name="Picture 5" descr="\\SOLARSERVER\Data\S.T.E B.V\MarCom\Presentations\2018\Picts for slides\4. African peop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939" y="914403"/>
            <a:ext cx="3483575" cy="2321173"/>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23"/>
          <p:cNvSpPr/>
          <p:nvPr/>
        </p:nvSpPr>
        <p:spPr>
          <a:xfrm>
            <a:off x="76200" y="6172200"/>
            <a:ext cx="8991600" cy="609600"/>
          </a:xfrm>
          <a:prstGeom prst="roundRect">
            <a:avLst/>
          </a:prstGeom>
          <a:no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extBox 1"/>
          <p:cNvSpPr txBox="1"/>
          <p:nvPr/>
        </p:nvSpPr>
        <p:spPr>
          <a:xfrm>
            <a:off x="539207" y="3245733"/>
            <a:ext cx="2977033" cy="369332"/>
          </a:xfrm>
          <a:prstGeom prst="rect">
            <a:avLst/>
          </a:prstGeom>
          <a:noFill/>
        </p:spPr>
        <p:txBody>
          <a:bodyPr wrap="none" rtlCol="0">
            <a:spAutoFit/>
          </a:bodyPr>
          <a:lstStyle/>
          <a:p>
            <a:r>
              <a:rPr lang="en-US" dirty="0">
                <a:latin typeface="+mj-lt"/>
              </a:rPr>
              <a:t>Powering school in Cameroon</a:t>
            </a:r>
          </a:p>
        </p:txBody>
      </p:sp>
      <p:sp>
        <p:nvSpPr>
          <p:cNvPr id="15" name="TextBox 14"/>
          <p:cNvSpPr txBox="1"/>
          <p:nvPr/>
        </p:nvSpPr>
        <p:spPr>
          <a:xfrm>
            <a:off x="824895" y="5845185"/>
            <a:ext cx="2311915" cy="369332"/>
          </a:xfrm>
          <a:prstGeom prst="rect">
            <a:avLst/>
          </a:prstGeom>
          <a:noFill/>
        </p:spPr>
        <p:txBody>
          <a:bodyPr wrap="none" rtlCol="0">
            <a:spAutoFit/>
          </a:bodyPr>
          <a:lstStyle/>
          <a:p>
            <a:r>
              <a:rPr lang="en-US" dirty="0">
                <a:latin typeface="+mj-lt"/>
              </a:rPr>
              <a:t>Street lighting solution</a:t>
            </a:r>
          </a:p>
        </p:txBody>
      </p:sp>
      <p:sp>
        <p:nvSpPr>
          <p:cNvPr id="16" name="TextBox 15"/>
          <p:cNvSpPr txBox="1"/>
          <p:nvPr/>
        </p:nvSpPr>
        <p:spPr>
          <a:xfrm>
            <a:off x="5796508" y="3235573"/>
            <a:ext cx="2991012" cy="369332"/>
          </a:xfrm>
          <a:prstGeom prst="rect">
            <a:avLst/>
          </a:prstGeom>
          <a:noFill/>
        </p:spPr>
        <p:txBody>
          <a:bodyPr wrap="none" rtlCol="0">
            <a:spAutoFit/>
          </a:bodyPr>
          <a:lstStyle/>
          <a:p>
            <a:r>
              <a:rPr lang="en-US" dirty="0">
                <a:latin typeface="+mj-lt"/>
              </a:rPr>
              <a:t>Installation on a remote camp</a:t>
            </a:r>
          </a:p>
        </p:txBody>
      </p:sp>
      <p:sp>
        <p:nvSpPr>
          <p:cNvPr id="17" name="TextBox 16"/>
          <p:cNvSpPr txBox="1"/>
          <p:nvPr/>
        </p:nvSpPr>
        <p:spPr>
          <a:xfrm>
            <a:off x="5816830" y="5822969"/>
            <a:ext cx="2831224" cy="369332"/>
          </a:xfrm>
          <a:prstGeom prst="rect">
            <a:avLst/>
          </a:prstGeom>
          <a:noFill/>
        </p:spPr>
        <p:txBody>
          <a:bodyPr wrap="none" rtlCol="0">
            <a:spAutoFit/>
          </a:bodyPr>
          <a:lstStyle/>
          <a:p>
            <a:r>
              <a:rPr lang="en-US" dirty="0">
                <a:latin typeface="+mj-lt"/>
              </a:rPr>
              <a:t>Aruba Island, The Caribbean</a:t>
            </a:r>
          </a:p>
        </p:txBody>
      </p:sp>
      <p:pic>
        <p:nvPicPr>
          <p:cNvPr id="19497" name="Picture 41" descr="\\SOLARSERVER\Data\S.T.E B.V\Clients\Netherlands\Dutch Defense Ministery\061P17MG - Fieldlab Smart Base\2017-11-14 Photo Smart Base\IMG_20171114_143337753_HD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4002" y="923157"/>
            <a:ext cx="3515907" cy="232257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73984" y="240754"/>
            <a:ext cx="2209797" cy="437356"/>
          </a:xfrm>
          <a:prstGeom prst="rect">
            <a:avLst/>
          </a:prstGeom>
        </p:spPr>
      </p:pic>
      <p:sp>
        <p:nvSpPr>
          <p:cNvPr id="25" name="TextBox 24"/>
          <p:cNvSpPr txBox="1"/>
          <p:nvPr/>
        </p:nvSpPr>
        <p:spPr>
          <a:xfrm>
            <a:off x="-76200" y="244886"/>
            <a:ext cx="7924800" cy="461665"/>
          </a:xfrm>
          <a:prstGeom prst="rect">
            <a:avLst/>
          </a:prstGeom>
          <a:noFill/>
        </p:spPr>
        <p:txBody>
          <a:bodyPr wrap="square" rtlCol="0">
            <a:spAutoFit/>
          </a:bodyPr>
          <a:lstStyle/>
          <a:p>
            <a:pPr algn="ctr"/>
            <a:r>
              <a:rPr lang="en-US" sz="2400" b="1" dirty="0"/>
              <a:t>“</a:t>
            </a:r>
            <a:r>
              <a:rPr lang="en-US" sz="2400" b="1" dirty="0" err="1"/>
              <a:t>OffGridBat</a:t>
            </a:r>
            <a:r>
              <a:rPr lang="en-US" sz="2400" b="1" dirty="0"/>
              <a:t>” Installation</a:t>
            </a:r>
          </a:p>
        </p:txBody>
      </p:sp>
    </p:spTree>
    <p:extLst>
      <p:ext uri="{BB962C8B-B14F-4D97-AF65-F5344CB8AC3E}">
        <p14:creationId xmlns:p14="http://schemas.microsoft.com/office/powerpoint/2010/main" val="554185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200" y="6172200"/>
            <a:ext cx="8991600" cy="609600"/>
          </a:xfrm>
          <a:prstGeom prst="roundRect">
            <a:avLst/>
          </a:prstGeom>
          <a:blipFill dpi="0" rotWithShape="1">
            <a:blip r:embed="rId3" cstate="email">
              <a:extLst>
                <a:ext uri="{28A0092B-C50C-407E-A947-70E740481C1C}">
                  <a14:useLocalDpi xmlns:a14="http://schemas.microsoft.com/office/drawing/2010/main"/>
                </a:ext>
              </a:extLst>
            </a:blip>
            <a:srcRect/>
            <a:tile tx="-133350" ty="0" sx="100000" sy="100000" flip="none" algn="tl"/>
          </a:blip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5" name="Straight Connector 4"/>
          <p:cNvCxnSpPr/>
          <p:nvPr/>
        </p:nvCxnSpPr>
        <p:spPr>
          <a:xfrm>
            <a:off x="152400" y="838200"/>
            <a:ext cx="8839200" cy="0"/>
          </a:xfrm>
          <a:prstGeom prst="line">
            <a:avLst/>
          </a:prstGeom>
          <a:ln>
            <a:solidFill>
              <a:srgbClr val="FFC000"/>
            </a:solidFill>
          </a:ln>
        </p:spPr>
        <p:style>
          <a:lnRef idx="3">
            <a:schemeClr val="accent1"/>
          </a:lnRef>
          <a:fillRef idx="0">
            <a:schemeClr val="accent1"/>
          </a:fillRef>
          <a:effectRef idx="2">
            <a:schemeClr val="accent1"/>
          </a:effectRef>
          <a:fontRef idx="minor">
            <a:schemeClr val="tx1"/>
          </a:fontRef>
        </p:style>
      </p:cxnSp>
      <p:sp>
        <p:nvSpPr>
          <p:cNvPr id="6" name="Rounded Rectangle 5"/>
          <p:cNvSpPr/>
          <p:nvPr/>
        </p:nvSpPr>
        <p:spPr>
          <a:xfrm>
            <a:off x="76200" y="6172200"/>
            <a:ext cx="8991600" cy="609600"/>
          </a:xfrm>
          <a:prstGeom prst="roundRect">
            <a:avLst/>
          </a:prstGeom>
          <a:blipFill dpi="0" rotWithShape="1">
            <a:blip r:embed="rId3" cstate="email">
              <a:extLst>
                <a:ext uri="{28A0092B-C50C-407E-A947-70E740481C1C}">
                  <a14:useLocalDpi xmlns:a14="http://schemas.microsoft.com/office/drawing/2010/main"/>
                </a:ext>
              </a:extLst>
            </a:blip>
            <a:srcRect/>
            <a:tile tx="-133350" ty="0" sx="100000" sy="100000" flip="none" algn="tl"/>
          </a:blip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9" name="Straight Connector 8"/>
          <p:cNvCxnSpPr/>
          <p:nvPr/>
        </p:nvCxnSpPr>
        <p:spPr>
          <a:xfrm>
            <a:off x="152400" y="838200"/>
            <a:ext cx="8839200" cy="0"/>
          </a:xfrm>
          <a:prstGeom prst="line">
            <a:avLst/>
          </a:prstGeom>
          <a:ln>
            <a:solidFill>
              <a:srgbClr val="FFC000"/>
            </a:solidFill>
          </a:ln>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0" y="228600"/>
            <a:ext cx="9144000" cy="461665"/>
          </a:xfrm>
          <a:prstGeom prst="rect">
            <a:avLst/>
          </a:prstGeom>
          <a:noFill/>
        </p:spPr>
        <p:txBody>
          <a:bodyPr wrap="square" rtlCol="0">
            <a:spAutoFit/>
          </a:bodyPr>
          <a:lstStyle/>
          <a:p>
            <a:pPr algn="ctr"/>
            <a:r>
              <a:rPr lang="en-US" sz="2400" b="1" dirty="0"/>
              <a:t>Project Management</a:t>
            </a:r>
          </a:p>
        </p:txBody>
      </p:sp>
      <p:pic>
        <p:nvPicPr>
          <p:cNvPr id="2051" name="Picture 3" descr="S:\S.T.E B.V\Marketing and comunication\Logo\Logo\2016 - Modular off grid systems\solartechno ext logo2 excl. modular off grid system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546" y="6271773"/>
            <a:ext cx="2133600" cy="3965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3984" y="240754"/>
            <a:ext cx="2209797" cy="437356"/>
          </a:xfrm>
          <a:prstGeom prst="rect">
            <a:avLst/>
          </a:prstGeom>
        </p:spPr>
      </p:pic>
      <p:sp>
        <p:nvSpPr>
          <p:cNvPr id="7" name="Rectangle 6"/>
          <p:cNvSpPr/>
          <p:nvPr/>
        </p:nvSpPr>
        <p:spPr>
          <a:xfrm>
            <a:off x="6507856" y="6285406"/>
            <a:ext cx="2342051" cy="369332"/>
          </a:xfrm>
          <a:prstGeom prst="rect">
            <a:avLst/>
          </a:prstGeom>
        </p:spPr>
        <p:txBody>
          <a:bodyPr wrap="none">
            <a:spAutoFit/>
          </a:bodyPr>
          <a:lstStyle/>
          <a:p>
            <a:pPr lvl="0" algn="ctr">
              <a:spcBef>
                <a:spcPct val="20000"/>
              </a:spcBef>
              <a:defRPr/>
            </a:pPr>
            <a:r>
              <a:rPr lang="nl-NL" b="1" dirty="0">
                <a:solidFill>
                  <a:schemeClr val="tx2">
                    <a:lumMod val="75000"/>
                  </a:schemeClr>
                </a:solidFill>
              </a:rPr>
              <a:t>www.solartechno.com</a:t>
            </a:r>
          </a:p>
        </p:txBody>
      </p:sp>
      <p:sp>
        <p:nvSpPr>
          <p:cNvPr id="3" name="TextBox 2"/>
          <p:cNvSpPr txBox="1"/>
          <p:nvPr/>
        </p:nvSpPr>
        <p:spPr>
          <a:xfrm>
            <a:off x="670031" y="1249501"/>
            <a:ext cx="4663969" cy="3170099"/>
          </a:xfrm>
          <a:prstGeom prst="rect">
            <a:avLst/>
          </a:prstGeom>
          <a:noFill/>
        </p:spPr>
        <p:txBody>
          <a:bodyPr wrap="none" rtlCol="0">
            <a:spAutoFit/>
          </a:bodyPr>
          <a:lstStyle/>
          <a:p>
            <a:r>
              <a:rPr lang="nl-NL" sz="2000" dirty="0"/>
              <a:t>Process:</a:t>
            </a:r>
          </a:p>
          <a:p>
            <a:endParaRPr lang="nl-NL" sz="2000" dirty="0"/>
          </a:p>
          <a:p>
            <a:endParaRPr lang="nl-NL" sz="2000" dirty="0"/>
          </a:p>
          <a:p>
            <a:pPr marL="342900" indent="-342900">
              <a:buAutoNum type="arabicPeriod"/>
            </a:pPr>
            <a:r>
              <a:rPr lang="en-GB" sz="2000" dirty="0"/>
              <a:t>Assessment of customer needs</a:t>
            </a:r>
          </a:p>
          <a:p>
            <a:pPr marL="342900" indent="-342900">
              <a:buAutoNum type="arabicPeriod"/>
            </a:pPr>
            <a:r>
              <a:rPr lang="en-GB" sz="2000" dirty="0"/>
              <a:t>Concept and feasibility study</a:t>
            </a:r>
          </a:p>
          <a:p>
            <a:pPr marL="342900" indent="-342900">
              <a:buAutoNum type="arabicPeriod"/>
            </a:pPr>
            <a:r>
              <a:rPr lang="en-GB" sz="2000" dirty="0"/>
              <a:t>System design &amp; detailed engineering</a:t>
            </a:r>
          </a:p>
          <a:p>
            <a:pPr marL="342900" indent="-342900">
              <a:buAutoNum type="arabicPeriod"/>
            </a:pPr>
            <a:r>
              <a:rPr lang="en-GB" sz="2000" dirty="0"/>
              <a:t>Procurement</a:t>
            </a:r>
          </a:p>
          <a:p>
            <a:pPr marL="342900" indent="-342900">
              <a:buAutoNum type="arabicPeriod"/>
            </a:pPr>
            <a:r>
              <a:rPr lang="en-GB" sz="2000" dirty="0"/>
              <a:t>Construction </a:t>
            </a:r>
            <a:r>
              <a:rPr lang="en-GB" sz="2000" dirty="0" err="1"/>
              <a:t>throught</a:t>
            </a:r>
            <a:r>
              <a:rPr lang="en-GB" sz="2000" dirty="0"/>
              <a:t> local </a:t>
            </a:r>
            <a:r>
              <a:rPr lang="en-GB" sz="2000" dirty="0" err="1"/>
              <a:t>installators</a:t>
            </a:r>
            <a:endParaRPr lang="en-GB" sz="2000" dirty="0"/>
          </a:p>
          <a:p>
            <a:pPr marL="342900" indent="-342900">
              <a:buAutoNum type="arabicPeriod"/>
            </a:pPr>
            <a:r>
              <a:rPr lang="en-GB" sz="2000" dirty="0"/>
              <a:t>Commissioning</a:t>
            </a:r>
          </a:p>
          <a:p>
            <a:pPr marL="342900" indent="-342900">
              <a:buAutoNum type="arabicPeriod"/>
            </a:pPr>
            <a:r>
              <a:rPr lang="en-GB" sz="2000" dirty="0"/>
              <a:t>Remote monitoring and support</a:t>
            </a:r>
          </a:p>
        </p:txBody>
      </p:sp>
      <p:cxnSp>
        <p:nvCxnSpPr>
          <p:cNvPr id="8" name="Straight Arrow Connector 7"/>
          <p:cNvCxnSpPr/>
          <p:nvPr/>
        </p:nvCxnSpPr>
        <p:spPr>
          <a:xfrm>
            <a:off x="381000" y="2133600"/>
            <a:ext cx="0" cy="2133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222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200" y="6172200"/>
            <a:ext cx="8991600" cy="609600"/>
          </a:xfrm>
          <a:prstGeom prst="roundRect">
            <a:avLst/>
          </a:prstGeom>
          <a:blipFill dpi="0" rotWithShape="1">
            <a:blip r:embed="rId3" cstate="email">
              <a:extLst>
                <a:ext uri="{28A0092B-C50C-407E-A947-70E740481C1C}">
                  <a14:useLocalDpi xmlns:a14="http://schemas.microsoft.com/office/drawing/2010/main"/>
                </a:ext>
              </a:extLst>
            </a:blip>
            <a:srcRect/>
            <a:tile tx="-133350" ty="0" sx="100000" sy="100000" flip="none" algn="tl"/>
          </a:blip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5" name="Straight Connector 4"/>
          <p:cNvCxnSpPr/>
          <p:nvPr/>
        </p:nvCxnSpPr>
        <p:spPr>
          <a:xfrm>
            <a:off x="152400" y="838200"/>
            <a:ext cx="8839200" cy="0"/>
          </a:xfrm>
          <a:prstGeom prst="line">
            <a:avLst/>
          </a:prstGeom>
          <a:ln>
            <a:solidFill>
              <a:srgbClr val="FFC000"/>
            </a:solidFill>
          </a:ln>
        </p:spPr>
        <p:style>
          <a:lnRef idx="3">
            <a:schemeClr val="accent1"/>
          </a:lnRef>
          <a:fillRef idx="0">
            <a:schemeClr val="accent1"/>
          </a:fillRef>
          <a:effectRef idx="2">
            <a:schemeClr val="accent1"/>
          </a:effectRef>
          <a:fontRef idx="minor">
            <a:schemeClr val="tx1"/>
          </a:fontRef>
        </p:style>
      </p:cxnSp>
      <p:sp>
        <p:nvSpPr>
          <p:cNvPr id="6" name="Rounded Rectangle 5"/>
          <p:cNvSpPr/>
          <p:nvPr/>
        </p:nvSpPr>
        <p:spPr>
          <a:xfrm>
            <a:off x="76200" y="6172200"/>
            <a:ext cx="8991600" cy="609600"/>
          </a:xfrm>
          <a:prstGeom prst="roundRect">
            <a:avLst/>
          </a:prstGeom>
          <a:blipFill dpi="0" rotWithShape="1">
            <a:blip r:embed="rId3" cstate="email">
              <a:extLst>
                <a:ext uri="{28A0092B-C50C-407E-A947-70E740481C1C}">
                  <a14:useLocalDpi xmlns:a14="http://schemas.microsoft.com/office/drawing/2010/main"/>
                </a:ext>
              </a:extLst>
            </a:blip>
            <a:srcRect/>
            <a:tile tx="-133350" ty="0" sx="100000" sy="100000" flip="none" algn="tl"/>
          </a:blip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9" name="Straight Connector 8"/>
          <p:cNvCxnSpPr/>
          <p:nvPr/>
        </p:nvCxnSpPr>
        <p:spPr>
          <a:xfrm>
            <a:off x="152400" y="838200"/>
            <a:ext cx="8839200" cy="0"/>
          </a:xfrm>
          <a:prstGeom prst="line">
            <a:avLst/>
          </a:prstGeom>
          <a:ln>
            <a:solidFill>
              <a:srgbClr val="FFC000"/>
            </a:solidFill>
          </a:ln>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0" y="228600"/>
            <a:ext cx="9144000" cy="461665"/>
          </a:xfrm>
          <a:prstGeom prst="rect">
            <a:avLst/>
          </a:prstGeom>
          <a:noFill/>
        </p:spPr>
        <p:txBody>
          <a:bodyPr wrap="square" rtlCol="0">
            <a:spAutoFit/>
          </a:bodyPr>
          <a:lstStyle/>
          <a:p>
            <a:pPr algn="ctr"/>
            <a:r>
              <a:rPr lang="en-US" sz="2400" b="1" dirty="0"/>
              <a:t>Consulting</a:t>
            </a:r>
          </a:p>
        </p:txBody>
      </p:sp>
      <p:pic>
        <p:nvPicPr>
          <p:cNvPr id="2051" name="Picture 3" descr="S:\S.T.E B.V\Marketing and comunication\Logo\Logo\2016 - Modular off grid systems\solartechno ext logo2 excl. modular off grid system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546" y="6271773"/>
            <a:ext cx="2133600" cy="3965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3984" y="240754"/>
            <a:ext cx="2209797" cy="437356"/>
          </a:xfrm>
          <a:prstGeom prst="rect">
            <a:avLst/>
          </a:prstGeom>
        </p:spPr>
      </p:pic>
      <p:sp>
        <p:nvSpPr>
          <p:cNvPr id="7" name="Rectangle 6"/>
          <p:cNvSpPr/>
          <p:nvPr/>
        </p:nvSpPr>
        <p:spPr>
          <a:xfrm>
            <a:off x="6507856" y="6285406"/>
            <a:ext cx="2342051" cy="369332"/>
          </a:xfrm>
          <a:prstGeom prst="rect">
            <a:avLst/>
          </a:prstGeom>
        </p:spPr>
        <p:txBody>
          <a:bodyPr wrap="none">
            <a:spAutoFit/>
          </a:bodyPr>
          <a:lstStyle/>
          <a:p>
            <a:pPr lvl="0" algn="ctr">
              <a:spcBef>
                <a:spcPct val="20000"/>
              </a:spcBef>
              <a:defRPr/>
            </a:pPr>
            <a:r>
              <a:rPr lang="nl-NL" b="1" dirty="0">
                <a:solidFill>
                  <a:schemeClr val="tx2">
                    <a:lumMod val="75000"/>
                  </a:schemeClr>
                </a:solidFill>
              </a:rPr>
              <a:t>www.solartechno.com</a:t>
            </a:r>
          </a:p>
        </p:txBody>
      </p:sp>
      <p:sp>
        <p:nvSpPr>
          <p:cNvPr id="3" name="TextBox 2"/>
          <p:cNvSpPr txBox="1"/>
          <p:nvPr/>
        </p:nvSpPr>
        <p:spPr>
          <a:xfrm>
            <a:off x="226547" y="1114485"/>
            <a:ext cx="8557234" cy="3970318"/>
          </a:xfrm>
          <a:prstGeom prst="rect">
            <a:avLst/>
          </a:prstGeom>
          <a:noFill/>
        </p:spPr>
        <p:txBody>
          <a:bodyPr wrap="square" rtlCol="0">
            <a:spAutoFit/>
          </a:bodyPr>
          <a:lstStyle/>
          <a:p>
            <a:r>
              <a:rPr lang="en-US" dirty="0"/>
              <a:t> </a:t>
            </a:r>
            <a:r>
              <a:rPr lang="en-GB" dirty="0"/>
              <a:t>With years of expertise in solar industry and a team of energy engineers Solartechno is the partner to ask for a helping hand when energizing your business is a challenge. </a:t>
            </a:r>
          </a:p>
          <a:p>
            <a:endParaRPr lang="en-GB" dirty="0"/>
          </a:p>
          <a:p>
            <a:r>
              <a:rPr lang="en-GB" dirty="0"/>
              <a:t>Solartechno assists solar business, industry organizations and government departments to assess solar power across a wide number of specialist area:</a:t>
            </a:r>
          </a:p>
          <a:p>
            <a:endParaRPr lang="en-GB" dirty="0"/>
          </a:p>
          <a:p>
            <a:endParaRPr lang="en-GB" dirty="0"/>
          </a:p>
          <a:p>
            <a:pPr marL="285750" indent="-285750">
              <a:buFont typeface="Arial" panose="020B0604020202020204" pitchFamily="34" charset="0"/>
              <a:buChar char="•"/>
            </a:pPr>
            <a:r>
              <a:rPr lang="en-GB" dirty="0"/>
              <a:t>Techno-economic optimization, </a:t>
            </a:r>
          </a:p>
          <a:p>
            <a:pPr marL="285750" indent="-285750">
              <a:buFont typeface="Arial" panose="020B0604020202020204" pitchFamily="34" charset="0"/>
              <a:buChar char="•"/>
            </a:pPr>
            <a:r>
              <a:rPr lang="en-GB" dirty="0"/>
              <a:t>ROI calculation, comparing quotes or offers from various suppliers </a:t>
            </a:r>
          </a:p>
          <a:p>
            <a:pPr marL="285750" indent="-285750">
              <a:buFont typeface="Arial" panose="020B0604020202020204" pitchFamily="34" charset="0"/>
              <a:buChar char="•"/>
            </a:pPr>
            <a:r>
              <a:rPr lang="en-GB" dirty="0"/>
              <a:t>Forecasts </a:t>
            </a:r>
          </a:p>
          <a:p>
            <a:pPr marL="285750" indent="-285750">
              <a:buFont typeface="Arial" panose="020B0604020202020204" pitchFamily="34" charset="0"/>
              <a:buChar char="•"/>
            </a:pPr>
            <a:r>
              <a:rPr lang="en-GB" dirty="0"/>
              <a:t>Industry snapshots </a:t>
            </a:r>
          </a:p>
          <a:p>
            <a:pPr marL="285750" indent="-285750">
              <a:buFont typeface="Arial" panose="020B0604020202020204" pitchFamily="34" charset="0"/>
              <a:buChar char="•"/>
            </a:pPr>
            <a:r>
              <a:rPr lang="en-GB" dirty="0"/>
              <a:t>System performance analysis </a:t>
            </a:r>
          </a:p>
          <a:p>
            <a:pPr marL="285750" indent="-285750">
              <a:buFont typeface="Arial" panose="020B0604020202020204" pitchFamily="34" charset="0"/>
              <a:buChar char="•"/>
            </a:pPr>
            <a:r>
              <a:rPr lang="en-GB" dirty="0"/>
              <a:t>Government consulting </a:t>
            </a:r>
          </a:p>
          <a:p>
            <a:pPr marL="285750" indent="-285750">
              <a:buFont typeface="Arial" panose="020B0604020202020204" pitchFamily="34" charset="0"/>
              <a:buChar char="•"/>
            </a:pPr>
            <a:r>
              <a:rPr lang="en-GB" dirty="0"/>
              <a:t>Solar project evaluation </a:t>
            </a:r>
          </a:p>
        </p:txBody>
      </p:sp>
      <p:pic>
        <p:nvPicPr>
          <p:cNvPr id="1843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3799" y="3695008"/>
            <a:ext cx="5049981" cy="2019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1116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200" y="6172200"/>
            <a:ext cx="8991600" cy="609600"/>
          </a:xfrm>
          <a:prstGeom prst="roundRect">
            <a:avLst/>
          </a:prstGeom>
          <a:blipFill dpi="0" rotWithShape="1">
            <a:blip r:embed="rId3" cstate="email">
              <a:extLst>
                <a:ext uri="{28A0092B-C50C-407E-A947-70E740481C1C}">
                  <a14:useLocalDpi xmlns:a14="http://schemas.microsoft.com/office/drawing/2010/main"/>
                </a:ext>
              </a:extLst>
            </a:blip>
            <a:srcRect/>
            <a:tile tx="-133350" ty="0" sx="100000" sy="100000" flip="none" algn="tl"/>
          </a:blip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5" name="Straight Connector 4"/>
          <p:cNvCxnSpPr/>
          <p:nvPr/>
        </p:nvCxnSpPr>
        <p:spPr>
          <a:xfrm>
            <a:off x="152400" y="838200"/>
            <a:ext cx="8839200" cy="0"/>
          </a:xfrm>
          <a:prstGeom prst="line">
            <a:avLst/>
          </a:prstGeom>
          <a:ln>
            <a:solidFill>
              <a:srgbClr val="FFC000"/>
            </a:solidFill>
          </a:ln>
        </p:spPr>
        <p:style>
          <a:lnRef idx="3">
            <a:schemeClr val="accent1"/>
          </a:lnRef>
          <a:fillRef idx="0">
            <a:schemeClr val="accent1"/>
          </a:fillRef>
          <a:effectRef idx="2">
            <a:schemeClr val="accent1"/>
          </a:effectRef>
          <a:fontRef idx="minor">
            <a:schemeClr val="tx1"/>
          </a:fontRef>
        </p:style>
      </p:cxnSp>
      <p:sp>
        <p:nvSpPr>
          <p:cNvPr id="6" name="Rounded Rectangle 5"/>
          <p:cNvSpPr/>
          <p:nvPr/>
        </p:nvSpPr>
        <p:spPr>
          <a:xfrm>
            <a:off x="76200" y="6172200"/>
            <a:ext cx="8991600" cy="609600"/>
          </a:xfrm>
          <a:prstGeom prst="roundRect">
            <a:avLst/>
          </a:prstGeom>
          <a:blipFill dpi="0" rotWithShape="1">
            <a:blip r:embed="rId3" cstate="email">
              <a:extLst>
                <a:ext uri="{28A0092B-C50C-407E-A947-70E740481C1C}">
                  <a14:useLocalDpi xmlns:a14="http://schemas.microsoft.com/office/drawing/2010/main"/>
                </a:ext>
              </a:extLst>
            </a:blip>
            <a:srcRect/>
            <a:tile tx="-133350" ty="0" sx="100000" sy="100000" flip="none" algn="tl"/>
          </a:blip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9" name="Straight Connector 8"/>
          <p:cNvCxnSpPr/>
          <p:nvPr/>
        </p:nvCxnSpPr>
        <p:spPr>
          <a:xfrm>
            <a:off x="152400" y="838200"/>
            <a:ext cx="8839200" cy="0"/>
          </a:xfrm>
          <a:prstGeom prst="line">
            <a:avLst/>
          </a:prstGeom>
          <a:ln>
            <a:solidFill>
              <a:srgbClr val="FFC000"/>
            </a:solidFill>
          </a:ln>
        </p:spPr>
        <p:style>
          <a:lnRef idx="3">
            <a:schemeClr val="accent1"/>
          </a:lnRef>
          <a:fillRef idx="0">
            <a:schemeClr val="accent1"/>
          </a:fillRef>
          <a:effectRef idx="2">
            <a:schemeClr val="accent1"/>
          </a:effectRef>
          <a:fontRef idx="minor">
            <a:schemeClr val="tx1"/>
          </a:fontRef>
        </p:style>
      </p:cxnSp>
      <p:pic>
        <p:nvPicPr>
          <p:cNvPr id="2051" name="Picture 3" descr="S:\S.T.E B.V\Marketing and comunication\Logo\Logo\2016 - Modular off grid systems\solartechno ext logo2 excl. modular off grid system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546" y="6271773"/>
            <a:ext cx="2133600" cy="3965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0" y="228601"/>
            <a:ext cx="9144000" cy="461665"/>
          </a:xfrm>
          <a:prstGeom prst="rect">
            <a:avLst/>
          </a:prstGeom>
          <a:noFill/>
        </p:spPr>
        <p:txBody>
          <a:bodyPr wrap="square" rtlCol="0">
            <a:spAutoFit/>
          </a:bodyPr>
          <a:lstStyle/>
          <a:p>
            <a:pPr algn="ctr"/>
            <a:r>
              <a:rPr lang="nl-NL" sz="2400" b="1" dirty="0"/>
              <a:t>Conclusion</a:t>
            </a:r>
            <a:endParaRPr lang="en-US" sz="2400" b="1" dirty="0"/>
          </a:p>
        </p:txBody>
      </p:sp>
      <p:sp>
        <p:nvSpPr>
          <p:cNvPr id="17" name="Rectangle 16"/>
          <p:cNvSpPr/>
          <p:nvPr/>
        </p:nvSpPr>
        <p:spPr>
          <a:xfrm>
            <a:off x="622960" y="1335881"/>
            <a:ext cx="7530440" cy="4616648"/>
          </a:xfrm>
          <a:prstGeom prst="rect">
            <a:avLst/>
          </a:prstGeom>
        </p:spPr>
        <p:txBody>
          <a:bodyPr wrap="square">
            <a:spAutoFit/>
          </a:bodyPr>
          <a:lstStyle/>
          <a:p>
            <a:r>
              <a:rPr lang="nl-NL" sz="2400" b="1" dirty="0">
                <a:solidFill>
                  <a:prstClr val="black"/>
                </a:solidFill>
              </a:rPr>
              <a:t>Thank you for your interest</a:t>
            </a:r>
          </a:p>
          <a:p>
            <a:endParaRPr lang="nl-NL" b="1" dirty="0">
              <a:solidFill>
                <a:prstClr val="black"/>
              </a:solidFill>
            </a:endParaRPr>
          </a:p>
          <a:p>
            <a:endParaRPr lang="nl-NL" b="1" dirty="0">
              <a:solidFill>
                <a:prstClr val="black"/>
              </a:solidFill>
            </a:endParaRPr>
          </a:p>
          <a:p>
            <a:endParaRPr lang="nl-NL" dirty="0">
              <a:solidFill>
                <a:prstClr val="black"/>
              </a:solidFill>
            </a:endParaRPr>
          </a:p>
          <a:p>
            <a:endParaRPr lang="nl-NL" dirty="0">
              <a:solidFill>
                <a:prstClr val="black"/>
              </a:solidFill>
            </a:endParaRPr>
          </a:p>
          <a:p>
            <a:endParaRPr lang="nl-NL" dirty="0">
              <a:solidFill>
                <a:prstClr val="black"/>
              </a:solidFill>
            </a:endParaRPr>
          </a:p>
          <a:p>
            <a:r>
              <a:rPr lang="nl-NL" dirty="0">
                <a:solidFill>
                  <a:prstClr val="black"/>
                </a:solidFill>
              </a:rPr>
              <a:t>Hestiastraat, 75 III</a:t>
            </a:r>
          </a:p>
          <a:p>
            <a:r>
              <a:rPr lang="nl-NL" dirty="0">
                <a:solidFill>
                  <a:prstClr val="black"/>
                </a:solidFill>
              </a:rPr>
              <a:t>1076 DK, Amsterdam - NL</a:t>
            </a:r>
          </a:p>
          <a:p>
            <a:r>
              <a:rPr lang="nl-NL" dirty="0">
                <a:solidFill>
                  <a:prstClr val="black"/>
                </a:solidFill>
              </a:rPr>
              <a:t>Landline: +31 203340120</a:t>
            </a:r>
          </a:p>
          <a:p>
            <a:r>
              <a:rPr lang="nl-NL" dirty="0">
                <a:solidFill>
                  <a:prstClr val="black"/>
                </a:solidFill>
              </a:rPr>
              <a:t>www.solartechno.com</a:t>
            </a:r>
          </a:p>
          <a:p>
            <a:endParaRPr lang="nl-NL" dirty="0">
              <a:solidFill>
                <a:prstClr val="black"/>
              </a:solidFill>
            </a:endParaRPr>
          </a:p>
          <a:p>
            <a:endParaRPr lang="nl-NL" dirty="0">
              <a:solidFill>
                <a:prstClr val="black"/>
              </a:solidFill>
            </a:endParaRPr>
          </a:p>
          <a:p>
            <a:endParaRPr lang="nl-NL" dirty="0">
              <a:solidFill>
                <a:prstClr val="black"/>
              </a:solidFill>
            </a:endParaRPr>
          </a:p>
          <a:p>
            <a:r>
              <a:rPr lang="nl-NL" dirty="0">
                <a:solidFill>
                  <a:prstClr val="black"/>
                </a:solidFill>
              </a:rPr>
              <a:t>Marco Ghirardello</a:t>
            </a:r>
          </a:p>
          <a:p>
            <a:r>
              <a:rPr lang="nl-NL" dirty="0">
                <a:solidFill>
                  <a:prstClr val="black"/>
                </a:solidFill>
                <a:hlinkClick r:id="rId5"/>
              </a:rPr>
              <a:t>marco@solartechno.com</a:t>
            </a:r>
            <a:endParaRPr lang="nl-NL" dirty="0">
              <a:solidFill>
                <a:prstClr val="black"/>
              </a:solidFill>
            </a:endParaRPr>
          </a:p>
          <a:p>
            <a:r>
              <a:rPr lang="nl-NL" dirty="0">
                <a:solidFill>
                  <a:prstClr val="black"/>
                </a:solidFill>
              </a:rPr>
              <a:t>Mobile phone line: +31 653215667</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3984" y="240754"/>
            <a:ext cx="2209797" cy="437356"/>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70488" y="2133600"/>
            <a:ext cx="4235112" cy="838200"/>
          </a:xfrm>
          <a:prstGeom prst="rect">
            <a:avLst/>
          </a:prstGeom>
        </p:spPr>
      </p:pic>
      <p:sp>
        <p:nvSpPr>
          <p:cNvPr id="2" name="Slide Number Placeholder 1">
            <a:extLst>
              <a:ext uri="{FF2B5EF4-FFF2-40B4-BE49-F238E27FC236}">
                <a16:creationId xmlns:a16="http://schemas.microsoft.com/office/drawing/2014/main" id="{D42ED6C8-4E5B-43AC-BA01-ADB922847AE8}"/>
              </a:ext>
            </a:extLst>
          </p:cNvPr>
          <p:cNvSpPr>
            <a:spLocks noGrp="1"/>
          </p:cNvSpPr>
          <p:nvPr>
            <p:ph type="sldNum" sz="quarter" idx="12"/>
          </p:nvPr>
        </p:nvSpPr>
        <p:spPr/>
        <p:txBody>
          <a:bodyPr/>
          <a:lstStyle/>
          <a:p>
            <a:fld id="{8CDCABE1-895A-481B-9B25-60EED6501BBE}" type="slidenum">
              <a:rPr lang="en-US" sz="1400" b="1" smtClean="0"/>
              <a:pPr/>
              <a:t>14</a:t>
            </a:fld>
            <a:endParaRPr lang="en-US" sz="1400" b="1" dirty="0"/>
          </a:p>
        </p:txBody>
      </p:sp>
    </p:spTree>
    <p:extLst>
      <p:ext uri="{BB962C8B-B14F-4D97-AF65-F5344CB8AC3E}">
        <p14:creationId xmlns:p14="http://schemas.microsoft.com/office/powerpoint/2010/main" val="207327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200" y="6172200"/>
            <a:ext cx="8991600" cy="609600"/>
          </a:xfrm>
          <a:prstGeom prst="roundRect">
            <a:avLst/>
          </a:prstGeom>
          <a:blipFill dpi="0" rotWithShape="1">
            <a:blip r:embed="rId3" cstate="email">
              <a:extLst>
                <a:ext uri="{28A0092B-C50C-407E-A947-70E740481C1C}">
                  <a14:useLocalDpi xmlns:a14="http://schemas.microsoft.com/office/drawing/2010/main"/>
                </a:ext>
              </a:extLst>
            </a:blip>
            <a:srcRect/>
            <a:tile tx="-133350" ty="0" sx="100000" sy="100000" flip="none" algn="tl"/>
          </a:blip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5" name="Straight Connector 4"/>
          <p:cNvCxnSpPr/>
          <p:nvPr/>
        </p:nvCxnSpPr>
        <p:spPr>
          <a:xfrm>
            <a:off x="152400" y="838200"/>
            <a:ext cx="8839200" cy="0"/>
          </a:xfrm>
          <a:prstGeom prst="line">
            <a:avLst/>
          </a:prstGeom>
          <a:ln>
            <a:solidFill>
              <a:srgbClr val="FFC000"/>
            </a:solidFill>
          </a:ln>
        </p:spPr>
        <p:style>
          <a:lnRef idx="3">
            <a:schemeClr val="accent1"/>
          </a:lnRef>
          <a:fillRef idx="0">
            <a:schemeClr val="accent1"/>
          </a:fillRef>
          <a:effectRef idx="2">
            <a:schemeClr val="accent1"/>
          </a:effectRef>
          <a:fontRef idx="minor">
            <a:schemeClr val="tx1"/>
          </a:fontRef>
        </p:style>
      </p:cxnSp>
      <p:sp>
        <p:nvSpPr>
          <p:cNvPr id="6" name="Rounded Rectangle 5"/>
          <p:cNvSpPr/>
          <p:nvPr/>
        </p:nvSpPr>
        <p:spPr>
          <a:xfrm>
            <a:off x="76200" y="6172200"/>
            <a:ext cx="8991600" cy="609600"/>
          </a:xfrm>
          <a:prstGeom prst="roundRect">
            <a:avLst/>
          </a:prstGeom>
          <a:blipFill dpi="0" rotWithShape="1">
            <a:blip r:embed="rId3" cstate="email">
              <a:extLst>
                <a:ext uri="{28A0092B-C50C-407E-A947-70E740481C1C}">
                  <a14:useLocalDpi xmlns:a14="http://schemas.microsoft.com/office/drawing/2010/main"/>
                </a:ext>
              </a:extLst>
            </a:blip>
            <a:srcRect/>
            <a:tile tx="-133350" ty="0" sx="100000" sy="100000" flip="none" algn="tl"/>
          </a:blip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9" name="Straight Connector 8"/>
          <p:cNvCxnSpPr/>
          <p:nvPr/>
        </p:nvCxnSpPr>
        <p:spPr>
          <a:xfrm>
            <a:off x="152400" y="838200"/>
            <a:ext cx="8839200" cy="0"/>
          </a:xfrm>
          <a:prstGeom prst="line">
            <a:avLst/>
          </a:prstGeom>
          <a:ln>
            <a:solidFill>
              <a:srgbClr val="FFC000"/>
            </a:solidFill>
          </a:ln>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0" y="228600"/>
            <a:ext cx="9144000" cy="461665"/>
          </a:xfrm>
          <a:prstGeom prst="rect">
            <a:avLst/>
          </a:prstGeom>
          <a:noFill/>
        </p:spPr>
        <p:txBody>
          <a:bodyPr wrap="square" rtlCol="0">
            <a:spAutoFit/>
          </a:bodyPr>
          <a:lstStyle/>
          <a:p>
            <a:pPr algn="ctr"/>
            <a:r>
              <a:rPr lang="it-IT" sz="2400" b="1" dirty="0" err="1"/>
              <a:t>Our</a:t>
            </a:r>
            <a:r>
              <a:rPr lang="it-IT" sz="2400" b="1" dirty="0"/>
              <a:t> </a:t>
            </a:r>
            <a:r>
              <a:rPr lang="it-IT" sz="2400" b="1" dirty="0" err="1"/>
              <a:t>dream</a:t>
            </a:r>
            <a:endParaRPr lang="en-US" sz="2400" b="1" dirty="0"/>
          </a:p>
        </p:txBody>
      </p:sp>
      <p:sp>
        <p:nvSpPr>
          <p:cNvPr id="2" name="TextBox 1"/>
          <p:cNvSpPr txBox="1"/>
          <p:nvPr/>
        </p:nvSpPr>
        <p:spPr>
          <a:xfrm>
            <a:off x="304800" y="1371600"/>
            <a:ext cx="8458200" cy="3539431"/>
          </a:xfrm>
          <a:prstGeom prst="rect">
            <a:avLst/>
          </a:prstGeom>
          <a:noFill/>
        </p:spPr>
        <p:txBody>
          <a:bodyPr wrap="square" rtlCol="0">
            <a:spAutoFit/>
          </a:bodyPr>
          <a:lstStyle/>
          <a:p>
            <a:endParaRPr lang="en-GB" sz="2800" i="1" dirty="0"/>
          </a:p>
          <a:p>
            <a:r>
              <a:rPr lang="en-GB" sz="2800" i="1" dirty="0"/>
              <a:t>Our dream is…</a:t>
            </a:r>
          </a:p>
          <a:p>
            <a:endParaRPr lang="en-GB" sz="2800" i="1" dirty="0"/>
          </a:p>
          <a:p>
            <a:endParaRPr lang="en-GB" sz="2200" i="1" dirty="0"/>
          </a:p>
          <a:p>
            <a:pPr lvl="3"/>
            <a:r>
              <a:rPr lang="en-GB" sz="2800" i="1" dirty="0"/>
              <a:t>making solar energy available for everyone, everywhere, even in remote areas without a grid-connection. No more polluting diesel generators!</a:t>
            </a:r>
            <a:endParaRPr lang="en-US" sz="2800" i="1" dirty="0"/>
          </a:p>
        </p:txBody>
      </p:sp>
      <p:pic>
        <p:nvPicPr>
          <p:cNvPr id="11" name="Picture 3" descr="S:\S.T.E B.V\Marketing and comunication\Logo\Logo\2016 - Modular off grid systems\solartechno ext logo2 excl. modular off grid system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546" y="6271773"/>
            <a:ext cx="2133600" cy="39659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2F840CE1-F2DA-48A2-ABEB-B61076CC3FEE}"/>
              </a:ext>
            </a:extLst>
          </p:cNvPr>
          <p:cNvSpPr>
            <a:spLocks noGrp="1"/>
          </p:cNvSpPr>
          <p:nvPr>
            <p:ph type="sldNum" sz="quarter" idx="12"/>
          </p:nvPr>
        </p:nvSpPr>
        <p:spPr/>
        <p:txBody>
          <a:bodyPr/>
          <a:lstStyle/>
          <a:p>
            <a:fld id="{8CDCABE1-895A-481B-9B25-60EED6501BBE}" type="slidenum">
              <a:rPr lang="en-US" sz="1400" b="1" smtClean="0"/>
              <a:pPr/>
              <a:t>2</a:t>
            </a:fld>
            <a:endParaRPr lang="en-US" sz="1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200" y="6172200"/>
            <a:ext cx="8991600" cy="609600"/>
          </a:xfrm>
          <a:prstGeom prst="roundRect">
            <a:avLst/>
          </a:prstGeom>
          <a:blipFill dpi="0" rotWithShape="1">
            <a:blip r:embed="rId3" cstate="email">
              <a:extLst>
                <a:ext uri="{28A0092B-C50C-407E-A947-70E740481C1C}">
                  <a14:useLocalDpi xmlns:a14="http://schemas.microsoft.com/office/drawing/2010/main"/>
                </a:ext>
              </a:extLst>
            </a:blip>
            <a:srcRect/>
            <a:tile tx="-133350" ty="0" sx="100000" sy="100000" flip="none" algn="tl"/>
          </a:blip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5" name="Straight Connector 4"/>
          <p:cNvCxnSpPr/>
          <p:nvPr/>
        </p:nvCxnSpPr>
        <p:spPr>
          <a:xfrm>
            <a:off x="152400" y="838200"/>
            <a:ext cx="8839200" cy="0"/>
          </a:xfrm>
          <a:prstGeom prst="line">
            <a:avLst/>
          </a:prstGeom>
          <a:ln>
            <a:solidFill>
              <a:srgbClr val="FFC000"/>
            </a:solidFill>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152400" y="838200"/>
            <a:ext cx="8839200" cy="0"/>
          </a:xfrm>
          <a:prstGeom prst="line">
            <a:avLst/>
          </a:prstGeom>
          <a:ln>
            <a:solidFill>
              <a:srgbClr val="FFC000"/>
            </a:solidFill>
          </a:ln>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32657" y="266225"/>
            <a:ext cx="9144000" cy="461665"/>
          </a:xfrm>
          <a:prstGeom prst="rect">
            <a:avLst/>
          </a:prstGeom>
          <a:noFill/>
        </p:spPr>
        <p:txBody>
          <a:bodyPr wrap="square" rtlCol="0">
            <a:spAutoFit/>
          </a:bodyPr>
          <a:lstStyle/>
          <a:p>
            <a:pPr algn="ctr"/>
            <a:r>
              <a:rPr lang="it-IT" sz="2400" b="1" dirty="0" err="1"/>
              <a:t>Managing</a:t>
            </a:r>
            <a:r>
              <a:rPr lang="it-IT" sz="2400" b="1" dirty="0"/>
              <a:t> Team</a:t>
            </a:r>
            <a:endParaRPr lang="en-US" sz="2400" b="1" dirty="0"/>
          </a:p>
        </p:txBody>
      </p:sp>
      <p:sp>
        <p:nvSpPr>
          <p:cNvPr id="13" name="TextBox 12"/>
          <p:cNvSpPr txBox="1"/>
          <p:nvPr/>
        </p:nvSpPr>
        <p:spPr>
          <a:xfrm>
            <a:off x="119743" y="1179652"/>
            <a:ext cx="8991600" cy="3754874"/>
          </a:xfrm>
          <a:prstGeom prst="rect">
            <a:avLst/>
          </a:prstGeom>
          <a:noFill/>
        </p:spPr>
        <p:txBody>
          <a:bodyPr wrap="square" rtlCol="0">
            <a:spAutoFit/>
          </a:bodyPr>
          <a:lstStyle/>
          <a:p>
            <a:r>
              <a:rPr lang="en-GB" sz="1600" u="sng" dirty="0">
                <a:latin typeface="+mj-lt"/>
              </a:rPr>
              <a:t>Marco Ghirardello</a:t>
            </a:r>
            <a:r>
              <a:rPr lang="en-GB" sz="1600" dirty="0">
                <a:latin typeface="+mj-lt"/>
              </a:rPr>
              <a:t>: Dutch / Italian Aerospace Engineer (Graduated here at </a:t>
            </a:r>
            <a:r>
              <a:rPr lang="en-GB" sz="1600" dirty="0" err="1">
                <a:latin typeface="+mj-lt"/>
              </a:rPr>
              <a:t>Politecnico</a:t>
            </a:r>
            <a:r>
              <a:rPr lang="en-GB" sz="1600" dirty="0">
                <a:latin typeface="+mj-lt"/>
              </a:rPr>
              <a:t>!), full time MBA SDA Bocconi. Since 2002 in the solar industry starting as business developer manager at Shell Solar (Amsterdam), later CEO of  ENERRAY S.p.A., then manager at </a:t>
            </a:r>
            <a:r>
              <a:rPr lang="en-GB" sz="1600" dirty="0" err="1">
                <a:latin typeface="+mj-lt"/>
              </a:rPr>
              <a:t>Evelop</a:t>
            </a:r>
            <a:r>
              <a:rPr lang="en-GB" sz="1600" dirty="0">
                <a:latin typeface="+mj-lt"/>
              </a:rPr>
              <a:t> B.V. (</a:t>
            </a:r>
            <a:r>
              <a:rPr lang="en-GB" sz="1600" dirty="0" err="1">
                <a:latin typeface="+mj-lt"/>
              </a:rPr>
              <a:t>Econcern</a:t>
            </a:r>
            <a:r>
              <a:rPr lang="en-GB" sz="1600" dirty="0">
                <a:latin typeface="+mj-lt"/>
              </a:rPr>
              <a:t> B.V. Utrecht). Marco owns 96% of Solartechno Europe B.V.</a:t>
            </a:r>
          </a:p>
          <a:p>
            <a:endParaRPr lang="en-GB" sz="1600" dirty="0">
              <a:latin typeface="+mj-lt"/>
            </a:endParaRPr>
          </a:p>
          <a:p>
            <a:r>
              <a:rPr lang="en-GB" sz="1600" u="sng" dirty="0">
                <a:latin typeface="+mj-lt"/>
              </a:rPr>
              <a:t>Edgard Creemers: </a:t>
            </a:r>
            <a:r>
              <a:rPr lang="en-GB" sz="1600" dirty="0">
                <a:latin typeface="+mj-lt"/>
              </a:rPr>
              <a:t>Dutch, Master in Bio-organic chemistry. Financial and strategy advisor and investor. Helps Solartechno as financial advisor. Minority shareholder in Solartechno</a:t>
            </a:r>
          </a:p>
          <a:p>
            <a:endParaRPr lang="en-GB" sz="1600" dirty="0">
              <a:latin typeface="+mj-lt"/>
            </a:endParaRPr>
          </a:p>
          <a:p>
            <a:r>
              <a:rPr lang="en-GB" sz="1600" u="sng" dirty="0"/>
              <a:t>Diederik Wawoe:</a:t>
            </a:r>
            <a:r>
              <a:rPr lang="en-GB" sz="1600" dirty="0"/>
              <a:t> Dutch,  Business developer for the African markets</a:t>
            </a:r>
          </a:p>
          <a:p>
            <a:r>
              <a:rPr lang="en-GB" sz="1600" dirty="0"/>
              <a:t>Former Shell Solar and manager at Shell Global Solutions for Africa. Owner of Wawoe Ventures, his company is financing Solar projects in Sub-Saharan Africa and geothermal R&amp;D projects in Europe</a:t>
            </a:r>
            <a:endParaRPr lang="en-GB" sz="1600" u="sng" dirty="0">
              <a:latin typeface="+mj-lt"/>
            </a:endParaRPr>
          </a:p>
          <a:p>
            <a:endParaRPr lang="en-GB" sz="1600" dirty="0">
              <a:latin typeface="+mj-lt"/>
            </a:endParaRPr>
          </a:p>
          <a:p>
            <a:r>
              <a:rPr lang="en-GB" sz="1600" u="sng" dirty="0">
                <a:latin typeface="+mj-lt"/>
              </a:rPr>
              <a:t>Cent Van Vliet: </a:t>
            </a:r>
            <a:r>
              <a:rPr lang="en-GB" sz="1600" dirty="0">
                <a:latin typeface="+mj-lt"/>
              </a:rPr>
              <a:t>Dutch, business developer for market segments Defence, NGO, agri-food.</a:t>
            </a:r>
          </a:p>
          <a:p>
            <a:endParaRPr lang="en-GB" sz="1600" dirty="0">
              <a:latin typeface="+mj-lt"/>
            </a:endParaRPr>
          </a:p>
          <a:p>
            <a:endParaRPr lang="en-GB" sz="1400" b="1" dirty="0">
              <a:solidFill>
                <a:schemeClr val="tx1">
                  <a:tint val="75000"/>
                </a:schemeClr>
              </a:solidFill>
            </a:endParaRPr>
          </a:p>
        </p:txBody>
      </p:sp>
      <p:pic>
        <p:nvPicPr>
          <p:cNvPr id="2051" name="Picture 3" descr="S:\S.T.E B.V\Marketing and comunication\Logo\Logo\2016 - Modular off grid systems\solartechno ext logo2 excl. modular off grid system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6348411"/>
            <a:ext cx="2133600" cy="39659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3D43508-3254-47BE-B7B0-568D1EE2F32E}"/>
              </a:ext>
            </a:extLst>
          </p:cNvPr>
          <p:cNvSpPr>
            <a:spLocks noGrp="1"/>
          </p:cNvSpPr>
          <p:nvPr>
            <p:ph type="sldNum" sz="quarter" idx="12"/>
          </p:nvPr>
        </p:nvSpPr>
        <p:spPr/>
        <p:txBody>
          <a:bodyPr/>
          <a:lstStyle/>
          <a:p>
            <a:fld id="{8CDCABE1-895A-481B-9B25-60EED6501BBE}" type="slidenum">
              <a:rPr lang="en-US" b="1" smtClean="0"/>
              <a:pPr/>
              <a:t>3</a:t>
            </a:fld>
            <a:endParaRPr lang="en-US" b="1" dirty="0"/>
          </a:p>
        </p:txBody>
      </p:sp>
    </p:spTree>
    <p:extLst>
      <p:ext uri="{BB962C8B-B14F-4D97-AF65-F5344CB8AC3E}">
        <p14:creationId xmlns:p14="http://schemas.microsoft.com/office/powerpoint/2010/main" val="2974981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200" y="6172200"/>
            <a:ext cx="8991600" cy="609600"/>
          </a:xfrm>
          <a:prstGeom prst="roundRect">
            <a:avLst/>
          </a:prstGeom>
          <a:blipFill dpi="0" rotWithShape="1">
            <a:blip r:embed="rId2" cstate="print"/>
            <a:srcRect/>
            <a:tile tx="-133350" ty="0" sx="100000" sy="100000" flip="none" algn="tl"/>
          </a:blip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13" name="Straight Connector 12"/>
          <p:cNvCxnSpPr/>
          <p:nvPr/>
        </p:nvCxnSpPr>
        <p:spPr>
          <a:xfrm>
            <a:off x="152400" y="838200"/>
            <a:ext cx="8839200" cy="0"/>
          </a:xfrm>
          <a:prstGeom prst="line">
            <a:avLst/>
          </a:prstGeom>
          <a:ln>
            <a:solidFill>
              <a:srgbClr val="FFC000"/>
            </a:solidFill>
          </a:ln>
        </p:spPr>
        <p:style>
          <a:lnRef idx="3">
            <a:schemeClr val="accent1"/>
          </a:lnRef>
          <a:fillRef idx="0">
            <a:schemeClr val="accent1"/>
          </a:fillRef>
          <a:effectRef idx="2">
            <a:schemeClr val="accent1"/>
          </a:effectRef>
          <a:fontRef idx="minor">
            <a:schemeClr val="tx1"/>
          </a:fontRef>
        </p:style>
      </p:cxnSp>
      <p:sp>
        <p:nvSpPr>
          <p:cNvPr id="14" name="TextBox 13"/>
          <p:cNvSpPr txBox="1"/>
          <p:nvPr/>
        </p:nvSpPr>
        <p:spPr>
          <a:xfrm>
            <a:off x="76200" y="216445"/>
            <a:ext cx="4495800" cy="461665"/>
          </a:xfrm>
          <a:prstGeom prst="rect">
            <a:avLst/>
          </a:prstGeom>
          <a:noFill/>
        </p:spPr>
        <p:txBody>
          <a:bodyPr wrap="square" rtlCol="0">
            <a:spAutoFit/>
          </a:bodyPr>
          <a:lstStyle/>
          <a:p>
            <a:r>
              <a:rPr lang="en-US" sz="2400" b="1" dirty="0"/>
              <a:t>Main activities </a:t>
            </a:r>
          </a:p>
        </p:txBody>
      </p:sp>
      <p:graphicFrame>
        <p:nvGraphicFramePr>
          <p:cNvPr id="18" name="Group 25"/>
          <p:cNvGraphicFramePr>
            <a:graphicFrameLocks/>
          </p:cNvGraphicFramePr>
          <p:nvPr>
            <p:extLst>
              <p:ext uri="{D42A27DB-BD31-4B8C-83A1-F6EECF244321}">
                <p14:modId xmlns:p14="http://schemas.microsoft.com/office/powerpoint/2010/main" val="1416434511"/>
              </p:ext>
            </p:extLst>
          </p:nvPr>
        </p:nvGraphicFramePr>
        <p:xfrm>
          <a:off x="228600" y="1066800"/>
          <a:ext cx="8762999" cy="4801851"/>
        </p:xfrm>
        <a:graphic>
          <a:graphicData uri="http://schemas.openxmlformats.org/drawingml/2006/table">
            <a:tbl>
              <a:tblPr/>
              <a:tblGrid>
                <a:gridCol w="1934338">
                  <a:extLst>
                    <a:ext uri="{9D8B030D-6E8A-4147-A177-3AD203B41FA5}">
                      <a16:colId xmlns:a16="http://schemas.microsoft.com/office/drawing/2014/main" val="20000"/>
                    </a:ext>
                  </a:extLst>
                </a:gridCol>
                <a:gridCol w="2192249">
                  <a:extLst>
                    <a:ext uri="{9D8B030D-6E8A-4147-A177-3AD203B41FA5}">
                      <a16:colId xmlns:a16="http://schemas.microsoft.com/office/drawing/2014/main" val="20001"/>
                    </a:ext>
                  </a:extLst>
                </a:gridCol>
                <a:gridCol w="2318206">
                  <a:extLst>
                    <a:ext uri="{9D8B030D-6E8A-4147-A177-3AD203B41FA5}">
                      <a16:colId xmlns:a16="http://schemas.microsoft.com/office/drawing/2014/main" val="20002"/>
                    </a:ext>
                  </a:extLst>
                </a:gridCol>
                <a:gridCol w="2318206">
                  <a:extLst>
                    <a:ext uri="{9D8B030D-6E8A-4147-A177-3AD203B41FA5}">
                      <a16:colId xmlns:a16="http://schemas.microsoft.com/office/drawing/2014/main" val="20003"/>
                    </a:ext>
                  </a:extLst>
                </a:gridCol>
              </a:tblGrid>
              <a:tr h="471746">
                <a:tc>
                  <a:txBody>
                    <a:bodyPr/>
                    <a:lstStyle/>
                    <a:p>
                      <a:pPr marL="0" marR="0" lvl="0" indent="0" algn="ctr" defTabSz="1031875" rtl="0" eaLnBrk="0" fontAlgn="base" latinLnBrk="0" hangingPunct="0">
                        <a:lnSpc>
                          <a:spcPct val="97000"/>
                        </a:lnSpc>
                        <a:spcBef>
                          <a:spcPct val="39000"/>
                        </a:spcBef>
                        <a:spcAft>
                          <a:spcPct val="0"/>
                        </a:spcAft>
                        <a:buClr>
                          <a:srgbClr val="008080"/>
                        </a:buClr>
                        <a:buSzPct val="125000"/>
                        <a:buFont typeface="Webdings" pitchFamily="18" charset="2"/>
                        <a:buNone/>
                        <a:tabLst/>
                      </a:pPr>
                      <a:r>
                        <a:rPr kumimoji="0" lang="nl-NL" sz="1800" b="1" i="0" u="none" strike="noStrike" cap="none" normalizeH="0" baseline="0" noProof="0" dirty="0">
                          <a:ln>
                            <a:noFill/>
                          </a:ln>
                          <a:solidFill>
                            <a:srgbClr val="000000"/>
                          </a:solidFill>
                          <a:effectLst/>
                          <a:latin typeface="Arial" pitchFamily="34" charset="0"/>
                        </a:rPr>
                        <a:t>Distribution</a:t>
                      </a:r>
                    </a:p>
                  </a:txBody>
                  <a:tcPr marL="0" marR="0" marT="0" marB="0"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CCCF2"/>
                    </a:solidFill>
                  </a:tcPr>
                </a:tc>
                <a:tc>
                  <a:txBody>
                    <a:bodyPr/>
                    <a:lstStyle/>
                    <a:p>
                      <a:pPr marL="0" marR="0" lvl="0" indent="0" algn="ctr" defTabSz="1031875" rtl="0" eaLnBrk="0" fontAlgn="base" latinLnBrk="0" hangingPunct="0">
                        <a:lnSpc>
                          <a:spcPct val="97000"/>
                        </a:lnSpc>
                        <a:spcBef>
                          <a:spcPct val="39000"/>
                        </a:spcBef>
                        <a:spcAft>
                          <a:spcPct val="0"/>
                        </a:spcAft>
                        <a:buClr>
                          <a:srgbClr val="008080"/>
                        </a:buClr>
                        <a:buSzPct val="125000"/>
                        <a:buFont typeface="Webdings" pitchFamily="18" charset="2"/>
                        <a:buNone/>
                        <a:tabLst/>
                      </a:pPr>
                      <a:r>
                        <a:rPr kumimoji="0" lang="en-US" sz="1800" b="1" i="0" u="none" strike="noStrike" cap="none" normalizeH="0" baseline="0" noProof="0" dirty="0">
                          <a:ln>
                            <a:noFill/>
                          </a:ln>
                          <a:solidFill>
                            <a:srgbClr val="000000"/>
                          </a:solidFill>
                          <a:effectLst/>
                          <a:latin typeface="Arial" pitchFamily="34" charset="0"/>
                        </a:rPr>
                        <a:t>Turnkey installation</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solidFill>
                      <a:srgbClr val="ACCCF2"/>
                    </a:solidFill>
                  </a:tcPr>
                </a:tc>
                <a:tc>
                  <a:txBody>
                    <a:bodyPr/>
                    <a:lstStyle/>
                    <a:p>
                      <a:pPr marL="0" marR="0" lvl="0" indent="0" algn="ctr" defTabSz="1031875" rtl="0" eaLnBrk="0" fontAlgn="base" latinLnBrk="0" hangingPunct="0">
                        <a:lnSpc>
                          <a:spcPct val="97000"/>
                        </a:lnSpc>
                        <a:spcBef>
                          <a:spcPct val="39000"/>
                        </a:spcBef>
                        <a:spcAft>
                          <a:spcPct val="0"/>
                        </a:spcAft>
                        <a:buClr>
                          <a:srgbClr val="008080"/>
                        </a:buClr>
                        <a:buSzPct val="125000"/>
                        <a:buFont typeface="Webdings" pitchFamily="18" charset="2"/>
                        <a:buNone/>
                        <a:tabLst/>
                      </a:pPr>
                      <a:r>
                        <a:rPr kumimoji="0" lang="nl-NL" sz="1800" b="1" i="0" u="none" strike="noStrike" cap="none" normalizeH="0" baseline="0" noProof="0" dirty="0">
                          <a:ln>
                            <a:noFill/>
                          </a:ln>
                          <a:solidFill>
                            <a:srgbClr val="000000"/>
                          </a:solidFill>
                          <a:effectLst/>
                          <a:latin typeface="Arial" pitchFamily="34" charset="0"/>
                        </a:rPr>
                        <a:t>Consulting</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solidFill>
                      <a:srgbClr val="ACCCF2"/>
                    </a:solidFill>
                  </a:tcPr>
                </a:tc>
                <a:tc>
                  <a:txBody>
                    <a:bodyPr/>
                    <a:lstStyle/>
                    <a:p>
                      <a:pPr marL="0" marR="0" lvl="0" indent="0" algn="ctr" defTabSz="1031875" rtl="0" eaLnBrk="0" fontAlgn="base" latinLnBrk="0" hangingPunct="0">
                        <a:lnSpc>
                          <a:spcPct val="97000"/>
                        </a:lnSpc>
                        <a:spcBef>
                          <a:spcPct val="39000"/>
                        </a:spcBef>
                        <a:spcAft>
                          <a:spcPct val="0"/>
                        </a:spcAft>
                        <a:buClr>
                          <a:srgbClr val="008080"/>
                        </a:buClr>
                        <a:buSzPct val="125000"/>
                        <a:buFont typeface="Webdings" pitchFamily="18" charset="2"/>
                        <a:buNone/>
                        <a:tabLst/>
                      </a:pPr>
                      <a:r>
                        <a:rPr kumimoji="0" lang="nl-NL" sz="1800" b="1" i="0" u="none" strike="noStrike" cap="none" normalizeH="0" baseline="0" noProof="0" dirty="0">
                          <a:ln>
                            <a:noFill/>
                          </a:ln>
                          <a:solidFill>
                            <a:srgbClr val="000000"/>
                          </a:solidFill>
                          <a:effectLst/>
                          <a:latin typeface="Arial" pitchFamily="34" charset="0"/>
                        </a:rPr>
                        <a:t>Product Development</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solidFill>
                      <a:srgbClr val="ACCCF2"/>
                    </a:solidFill>
                  </a:tcPr>
                </a:tc>
                <a:extLst>
                  <a:ext uri="{0D108BD9-81ED-4DB2-BD59-A6C34878D82A}">
                    <a16:rowId xmlns:a16="http://schemas.microsoft.com/office/drawing/2014/main" val="10000"/>
                  </a:ext>
                </a:extLst>
              </a:tr>
              <a:tr h="1163491">
                <a:tc>
                  <a:txBody>
                    <a:bodyPr/>
                    <a:lstStyle/>
                    <a:p>
                      <a:pPr marL="0" marR="0" lvl="0" indent="0" algn="l" defTabSz="1031875" rtl="0" eaLnBrk="0" fontAlgn="base" latinLnBrk="0" hangingPunct="0">
                        <a:lnSpc>
                          <a:spcPct val="97000"/>
                        </a:lnSpc>
                        <a:spcBef>
                          <a:spcPct val="39000"/>
                        </a:spcBef>
                        <a:spcAft>
                          <a:spcPct val="0"/>
                        </a:spcAft>
                        <a:buClr>
                          <a:srgbClr val="008080"/>
                        </a:buClr>
                        <a:buSzPct val="125000"/>
                        <a:buFont typeface="Webdings" pitchFamily="18" charset="2"/>
                        <a:buNone/>
                        <a:tabLst/>
                      </a:pPr>
                      <a:endParaRPr kumimoji="0" lang="nl-NL" sz="1600" b="1" i="0" u="none" strike="noStrike" cap="none" normalizeH="0" baseline="0" noProof="0" dirty="0">
                        <a:ln>
                          <a:noFill/>
                        </a:ln>
                        <a:solidFill>
                          <a:srgbClr val="000000"/>
                        </a:solidFill>
                        <a:effectLst/>
                        <a:latin typeface="Arial" pitchFamily="34" charset="0"/>
                      </a:endParaRPr>
                    </a:p>
                  </a:txBody>
                  <a:tcPr marL="0" marR="0" marT="0" marB="0" horzOverflow="overflow">
                    <a:lnL>
                      <a:noFill/>
                    </a:lnL>
                    <a:lnR>
                      <a:noFill/>
                    </a:lnR>
                    <a:lnT>
                      <a:noFill/>
                    </a:lnT>
                    <a:lnB>
                      <a:noFill/>
                    </a:lnB>
                    <a:lnTlToBr>
                      <a:noFill/>
                    </a:lnTlToBr>
                    <a:lnBlToTr>
                      <a:noFill/>
                    </a:lnBlToTr>
                    <a:noFill/>
                  </a:tcPr>
                </a:tc>
                <a:tc>
                  <a:txBody>
                    <a:bodyPr/>
                    <a:lstStyle/>
                    <a:p>
                      <a:pPr marL="0" marR="0" lvl="0" indent="0" algn="l" defTabSz="1031875" rtl="0" eaLnBrk="0" fontAlgn="base" latinLnBrk="0" hangingPunct="0">
                        <a:lnSpc>
                          <a:spcPct val="97000"/>
                        </a:lnSpc>
                        <a:spcBef>
                          <a:spcPct val="39000"/>
                        </a:spcBef>
                        <a:spcAft>
                          <a:spcPct val="0"/>
                        </a:spcAft>
                        <a:buClr>
                          <a:srgbClr val="008080"/>
                        </a:buClr>
                        <a:buSzPct val="125000"/>
                        <a:buFont typeface="Webdings" pitchFamily="18" charset="2"/>
                        <a:buNone/>
                        <a:tabLst/>
                      </a:pPr>
                      <a:endParaRPr kumimoji="0" lang="nl-NL" sz="1600" b="1" i="0" u="none" strike="noStrike" cap="none" normalizeH="0" baseline="0" noProof="0" dirty="0">
                        <a:ln>
                          <a:noFill/>
                        </a:ln>
                        <a:solidFill>
                          <a:srgbClr val="000000"/>
                        </a:solidFill>
                        <a:effectLst/>
                        <a:latin typeface="Arial" pitchFamily="34" charset="0"/>
                      </a:endParaRPr>
                    </a:p>
                  </a:txBody>
                  <a:tcPr marL="0" marR="0" marT="0" marB="0" horzOverflow="overflow">
                    <a:lnL>
                      <a:noFill/>
                    </a:lnL>
                    <a:lnR>
                      <a:noFill/>
                    </a:lnR>
                    <a:lnT>
                      <a:noFill/>
                    </a:lnT>
                    <a:lnB>
                      <a:noFill/>
                    </a:lnB>
                    <a:lnTlToBr>
                      <a:noFill/>
                    </a:lnTlToBr>
                    <a:lnBlToTr>
                      <a:noFill/>
                    </a:lnBlToTr>
                    <a:noFill/>
                  </a:tcPr>
                </a:tc>
                <a:tc>
                  <a:txBody>
                    <a:bodyPr/>
                    <a:lstStyle/>
                    <a:p>
                      <a:pPr marL="0" marR="0" lvl="0" indent="0" algn="l" defTabSz="1031875" rtl="0" eaLnBrk="0" fontAlgn="base" latinLnBrk="0" hangingPunct="0">
                        <a:lnSpc>
                          <a:spcPct val="97000"/>
                        </a:lnSpc>
                        <a:spcBef>
                          <a:spcPct val="39000"/>
                        </a:spcBef>
                        <a:spcAft>
                          <a:spcPct val="0"/>
                        </a:spcAft>
                        <a:buClr>
                          <a:srgbClr val="008080"/>
                        </a:buClr>
                        <a:buSzPct val="125000"/>
                        <a:buFont typeface="Webdings" pitchFamily="18" charset="2"/>
                        <a:buNone/>
                        <a:tabLst/>
                      </a:pPr>
                      <a:endParaRPr kumimoji="0" lang="nl-NL" sz="1600" b="1" i="0" u="none" strike="noStrike" cap="none" normalizeH="0" baseline="0" noProof="0" dirty="0">
                        <a:ln>
                          <a:noFill/>
                        </a:ln>
                        <a:solidFill>
                          <a:srgbClr val="000000"/>
                        </a:solidFill>
                        <a:effectLst/>
                        <a:latin typeface="Arial" pitchFamily="34" charset="0"/>
                      </a:endParaRPr>
                    </a:p>
                  </a:txBody>
                  <a:tcPr marL="0" marR="0" marT="0" marB="0" horzOverflow="overflow">
                    <a:lnL>
                      <a:noFill/>
                    </a:lnL>
                    <a:lnR>
                      <a:noFill/>
                    </a:lnR>
                    <a:lnT>
                      <a:noFill/>
                    </a:lnT>
                    <a:lnB>
                      <a:noFill/>
                    </a:lnB>
                    <a:lnTlToBr>
                      <a:noFill/>
                    </a:lnTlToBr>
                    <a:lnBlToTr>
                      <a:noFill/>
                    </a:lnBlToTr>
                    <a:noFill/>
                  </a:tcPr>
                </a:tc>
                <a:tc>
                  <a:txBody>
                    <a:bodyPr/>
                    <a:lstStyle/>
                    <a:p>
                      <a:pPr marL="0" marR="0" lvl="0" indent="0" algn="l" defTabSz="1031875" rtl="0" eaLnBrk="0" fontAlgn="base" latinLnBrk="0" hangingPunct="0">
                        <a:lnSpc>
                          <a:spcPct val="97000"/>
                        </a:lnSpc>
                        <a:spcBef>
                          <a:spcPct val="39000"/>
                        </a:spcBef>
                        <a:spcAft>
                          <a:spcPct val="0"/>
                        </a:spcAft>
                        <a:buClr>
                          <a:srgbClr val="008080"/>
                        </a:buClr>
                        <a:buSzPct val="125000"/>
                        <a:buFont typeface="Webdings" pitchFamily="18" charset="2"/>
                        <a:buNone/>
                        <a:tabLst/>
                      </a:pPr>
                      <a:endParaRPr kumimoji="0" lang="nl-NL" sz="1600" b="1" i="0" u="none" strike="noStrike" cap="none" normalizeH="0" baseline="0" noProof="0" dirty="0">
                        <a:ln>
                          <a:noFill/>
                        </a:ln>
                        <a:solidFill>
                          <a:srgbClr val="000000"/>
                        </a:solidFill>
                        <a:effectLst/>
                        <a:latin typeface="Arial" pitchFamily="34"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892053">
                <a:tc>
                  <a:txBody>
                    <a:bodyPr/>
                    <a:lstStyle/>
                    <a:p>
                      <a:pPr marL="174625" marR="0" lvl="0" indent="-174625" algn="l" defTabSz="1031875" rtl="0" eaLnBrk="0" fontAlgn="base" latinLnBrk="0" hangingPunct="0">
                        <a:lnSpc>
                          <a:spcPct val="97000"/>
                        </a:lnSpc>
                        <a:spcBef>
                          <a:spcPct val="39000"/>
                        </a:spcBef>
                        <a:spcAft>
                          <a:spcPct val="0"/>
                        </a:spcAft>
                        <a:buClr>
                          <a:srgbClr val="008080"/>
                        </a:buClr>
                        <a:buSzPct val="125000"/>
                        <a:buFontTx/>
                        <a:buChar char="•"/>
                        <a:tabLst/>
                      </a:pPr>
                      <a:endParaRPr kumimoji="0" lang="nl-NL" sz="1400" b="0" i="0" u="none" strike="noStrike" cap="none" normalizeH="0" baseline="0" noProof="0" dirty="0">
                        <a:ln>
                          <a:noFill/>
                        </a:ln>
                        <a:solidFill>
                          <a:srgbClr val="000000"/>
                        </a:solidFill>
                        <a:effectLst/>
                        <a:latin typeface="Arial" pitchFamily="34" charset="0"/>
                      </a:endParaRPr>
                    </a:p>
                    <a:p>
                      <a:pPr marL="266700" marR="0" lvl="0" indent="-177800" algn="l" defTabSz="1031875" rtl="0" eaLnBrk="0" fontAlgn="base" latinLnBrk="0" hangingPunct="0">
                        <a:lnSpc>
                          <a:spcPct val="97000"/>
                        </a:lnSpc>
                        <a:spcBef>
                          <a:spcPct val="39000"/>
                        </a:spcBef>
                        <a:spcAft>
                          <a:spcPct val="0"/>
                        </a:spcAft>
                        <a:buClr>
                          <a:srgbClr val="008080"/>
                        </a:buClr>
                        <a:buSzPct val="125000"/>
                        <a:buFontTx/>
                        <a:buNone/>
                        <a:tabLst/>
                      </a:pPr>
                      <a:endParaRPr kumimoji="0" lang="nl-NL" sz="1400" b="0" i="0" u="none" strike="noStrike" cap="none" normalizeH="0" baseline="0" noProof="0" dirty="0">
                        <a:ln>
                          <a:noFill/>
                        </a:ln>
                        <a:solidFill>
                          <a:srgbClr val="000000"/>
                        </a:solidFill>
                        <a:effectLst/>
                        <a:latin typeface="Arial" pitchFamily="34" charset="0"/>
                      </a:endParaRPr>
                    </a:p>
                    <a:p>
                      <a:pPr marL="266700" marR="0" lvl="0" indent="-177800" algn="l" defTabSz="1031875" rtl="0" eaLnBrk="0" fontAlgn="base" latinLnBrk="0" hangingPunct="0">
                        <a:lnSpc>
                          <a:spcPct val="97000"/>
                        </a:lnSpc>
                        <a:spcBef>
                          <a:spcPct val="39000"/>
                        </a:spcBef>
                        <a:spcAft>
                          <a:spcPct val="0"/>
                        </a:spcAft>
                        <a:buClr>
                          <a:srgbClr val="008080"/>
                        </a:buClr>
                        <a:buSzPct val="125000"/>
                        <a:buFontTx/>
                        <a:buChar char="•"/>
                        <a:tabLst/>
                      </a:pPr>
                      <a:r>
                        <a:rPr kumimoji="0" lang="en-US" sz="1400" b="0" i="0" u="none" strike="noStrike" kern="1200" cap="none" normalizeH="0" baseline="0" noProof="0" dirty="0">
                          <a:ln>
                            <a:noFill/>
                          </a:ln>
                          <a:solidFill>
                            <a:srgbClr val="000000"/>
                          </a:solidFill>
                          <a:effectLst/>
                          <a:latin typeface="Arial" pitchFamily="34" charset="0"/>
                          <a:ea typeface="+mn-ea"/>
                          <a:cs typeface="+mn-cs"/>
                        </a:rPr>
                        <a:t>Trading of PV modules</a:t>
                      </a:r>
                    </a:p>
                    <a:p>
                      <a:pPr marL="266700" marR="0" lvl="0" indent="-177800" algn="l" defTabSz="1031875" rtl="0" eaLnBrk="0" fontAlgn="base" latinLnBrk="0" hangingPunct="0">
                        <a:lnSpc>
                          <a:spcPct val="97000"/>
                        </a:lnSpc>
                        <a:spcBef>
                          <a:spcPct val="39000"/>
                        </a:spcBef>
                        <a:spcAft>
                          <a:spcPct val="0"/>
                        </a:spcAft>
                        <a:buClr>
                          <a:srgbClr val="008080"/>
                        </a:buClr>
                        <a:buSzPct val="125000"/>
                        <a:buFontTx/>
                        <a:buChar char="•"/>
                        <a:tabLst/>
                      </a:pPr>
                      <a:r>
                        <a:rPr kumimoji="0" lang="en-US" sz="1400" b="0" i="0" u="none" strike="noStrike" kern="1200" cap="none" normalizeH="0" baseline="0" noProof="0" dirty="0">
                          <a:ln>
                            <a:noFill/>
                          </a:ln>
                          <a:solidFill>
                            <a:srgbClr val="000000"/>
                          </a:solidFill>
                          <a:effectLst/>
                          <a:latin typeface="Arial" pitchFamily="34" charset="0"/>
                          <a:ea typeface="+mn-ea"/>
                          <a:cs typeface="+mn-cs"/>
                        </a:rPr>
                        <a:t>Distribution of PV components to small and medium size installers</a:t>
                      </a:r>
                    </a:p>
                    <a:p>
                      <a:pPr marL="266700" marR="0" lvl="0" indent="-177800" algn="l" defTabSz="1031875" rtl="0" eaLnBrk="0" fontAlgn="base" latinLnBrk="0" hangingPunct="0">
                        <a:lnSpc>
                          <a:spcPct val="97000"/>
                        </a:lnSpc>
                        <a:spcBef>
                          <a:spcPct val="39000"/>
                        </a:spcBef>
                        <a:spcAft>
                          <a:spcPct val="0"/>
                        </a:spcAft>
                        <a:buClr>
                          <a:srgbClr val="008080"/>
                        </a:buClr>
                        <a:buSzPct val="125000"/>
                        <a:buFontTx/>
                        <a:buChar char="•"/>
                        <a:tabLst/>
                      </a:pPr>
                      <a:r>
                        <a:rPr kumimoji="0" lang="en-US" sz="1400" b="0" i="0" u="none" strike="noStrike" cap="none" normalizeH="0" baseline="0" noProof="0" dirty="0">
                          <a:ln>
                            <a:noFill/>
                          </a:ln>
                          <a:solidFill>
                            <a:srgbClr val="000000"/>
                          </a:solidFill>
                          <a:effectLst/>
                          <a:latin typeface="Arial" pitchFamily="34" charset="0"/>
                        </a:rPr>
                        <a:t>Sales of our modular Lithium-ion battery “</a:t>
                      </a:r>
                      <a:r>
                        <a:rPr kumimoji="0" lang="en-US" sz="1400" b="0" i="0" u="none" strike="noStrike" cap="none" normalizeH="0" baseline="0" noProof="0" dirty="0" err="1">
                          <a:ln>
                            <a:noFill/>
                          </a:ln>
                          <a:solidFill>
                            <a:srgbClr val="000000"/>
                          </a:solidFill>
                          <a:effectLst/>
                          <a:latin typeface="Arial" pitchFamily="34" charset="0"/>
                        </a:rPr>
                        <a:t>OffGridBat</a:t>
                      </a:r>
                      <a:r>
                        <a:rPr kumimoji="0" lang="en-US" sz="1400" b="0" i="0" u="none" strike="noStrike" cap="none" normalizeH="0" baseline="0" noProof="0" dirty="0">
                          <a:ln>
                            <a:noFill/>
                          </a:ln>
                          <a:solidFill>
                            <a:srgbClr val="000000"/>
                          </a:solidFill>
                          <a:effectLst/>
                          <a:latin typeface="Arial" pitchFamily="34" charset="0"/>
                        </a:rPr>
                        <a:t>”</a:t>
                      </a:r>
                    </a:p>
                  </a:txBody>
                  <a:tcPr marL="0" marR="0" marT="0" marB="0" horzOverflow="overflow">
                    <a:lnL>
                      <a:noFill/>
                    </a:lnL>
                    <a:lnR>
                      <a:noFill/>
                    </a:lnR>
                    <a:lnT>
                      <a:noFill/>
                    </a:lnT>
                    <a:lnB>
                      <a:noFill/>
                    </a:lnB>
                    <a:lnTlToBr>
                      <a:noFill/>
                    </a:lnTlToBr>
                    <a:lnBlToTr>
                      <a:noFill/>
                    </a:lnBlToTr>
                    <a:noFill/>
                  </a:tcPr>
                </a:tc>
                <a:tc>
                  <a:txBody>
                    <a:bodyPr/>
                    <a:lstStyle/>
                    <a:p>
                      <a:pPr marL="266700" marR="0" lvl="0" indent="-177800" algn="l" defTabSz="1031875" rtl="0" eaLnBrk="0" fontAlgn="base" latinLnBrk="0" hangingPunct="0">
                        <a:lnSpc>
                          <a:spcPct val="97000"/>
                        </a:lnSpc>
                        <a:spcBef>
                          <a:spcPct val="39000"/>
                        </a:spcBef>
                        <a:spcAft>
                          <a:spcPct val="0"/>
                        </a:spcAft>
                        <a:buClr>
                          <a:srgbClr val="008080"/>
                        </a:buClr>
                        <a:buSzPct val="125000"/>
                        <a:buFontTx/>
                        <a:buChar char="•"/>
                        <a:tabLst/>
                      </a:pPr>
                      <a:endParaRPr kumimoji="0" lang="nl-NL" sz="1400" b="0" i="0" u="none" strike="noStrike" cap="none" normalizeH="0" baseline="0" noProof="0" dirty="0">
                        <a:ln>
                          <a:noFill/>
                        </a:ln>
                        <a:solidFill>
                          <a:srgbClr val="000000"/>
                        </a:solidFill>
                        <a:effectLst/>
                        <a:latin typeface="Arial" pitchFamily="34" charset="0"/>
                      </a:endParaRPr>
                    </a:p>
                    <a:p>
                      <a:pPr marL="174625" marR="0" lvl="0" indent="-174625" algn="l" defTabSz="1031875" rtl="0" eaLnBrk="0" fontAlgn="base" latinLnBrk="0" hangingPunct="0">
                        <a:lnSpc>
                          <a:spcPct val="97000"/>
                        </a:lnSpc>
                        <a:spcBef>
                          <a:spcPct val="39000"/>
                        </a:spcBef>
                        <a:spcAft>
                          <a:spcPct val="0"/>
                        </a:spcAft>
                        <a:buClr>
                          <a:srgbClr val="008080"/>
                        </a:buClr>
                        <a:buSzPct val="125000"/>
                        <a:buFontTx/>
                        <a:buChar char="•"/>
                        <a:tabLst/>
                      </a:pPr>
                      <a:endParaRPr kumimoji="0" lang="nl-NL" sz="1400" b="0" i="0" u="none" strike="noStrike" cap="none" normalizeH="0" baseline="0" noProof="0" dirty="0">
                        <a:ln>
                          <a:noFill/>
                        </a:ln>
                        <a:solidFill>
                          <a:srgbClr val="000000"/>
                        </a:solidFill>
                        <a:effectLst/>
                        <a:latin typeface="Arial" pitchFamily="34" charset="0"/>
                      </a:endParaRPr>
                    </a:p>
                    <a:p>
                      <a:pPr marL="174625" marR="0" lvl="0" indent="-174625" algn="l" defTabSz="1031875" rtl="0" eaLnBrk="0" fontAlgn="base" latinLnBrk="0" hangingPunct="0">
                        <a:lnSpc>
                          <a:spcPct val="97000"/>
                        </a:lnSpc>
                        <a:spcBef>
                          <a:spcPct val="39000"/>
                        </a:spcBef>
                        <a:spcAft>
                          <a:spcPct val="0"/>
                        </a:spcAft>
                        <a:buClr>
                          <a:srgbClr val="008080"/>
                        </a:buClr>
                        <a:buSzPct val="125000"/>
                        <a:buFontTx/>
                        <a:buChar char="•"/>
                        <a:tabLst/>
                      </a:pPr>
                      <a:r>
                        <a:rPr kumimoji="0" lang="nl-NL" sz="1400" b="0" i="0" u="none" strike="noStrike" cap="none" normalizeH="0" baseline="0" noProof="0" dirty="0">
                          <a:ln>
                            <a:noFill/>
                          </a:ln>
                          <a:solidFill>
                            <a:srgbClr val="000000"/>
                          </a:solidFill>
                          <a:effectLst/>
                          <a:latin typeface="Arial" pitchFamily="34" charset="0"/>
                        </a:rPr>
                        <a:t>Turnkey installation of medium size and large PV systems: </a:t>
                      </a:r>
                    </a:p>
                    <a:p>
                      <a:pPr marL="631825" marR="0" lvl="1" indent="-174625" algn="l" defTabSz="1031875" rtl="0" eaLnBrk="0" fontAlgn="base" latinLnBrk="0" hangingPunct="0">
                        <a:lnSpc>
                          <a:spcPct val="97000"/>
                        </a:lnSpc>
                        <a:spcBef>
                          <a:spcPct val="39000"/>
                        </a:spcBef>
                        <a:spcAft>
                          <a:spcPct val="0"/>
                        </a:spcAft>
                        <a:buClr>
                          <a:srgbClr val="008080"/>
                        </a:buClr>
                        <a:buSzPct val="125000"/>
                        <a:buFontTx/>
                        <a:buNone/>
                        <a:tabLst/>
                      </a:pPr>
                      <a:r>
                        <a:rPr kumimoji="0" lang="nl-NL" sz="1400" b="0" i="0" u="none" strike="noStrike" cap="none" normalizeH="0" baseline="0" noProof="0" dirty="0">
                          <a:ln>
                            <a:noFill/>
                          </a:ln>
                          <a:solidFill>
                            <a:srgbClr val="000000"/>
                          </a:solidFill>
                          <a:effectLst/>
                          <a:latin typeface="Arial" pitchFamily="34" charset="0"/>
                        </a:rPr>
                        <a:t>- On grid</a:t>
                      </a:r>
                    </a:p>
                    <a:p>
                      <a:pPr marL="631825" marR="0" lvl="1" indent="-174625" algn="l" defTabSz="1031875" rtl="0" eaLnBrk="0" fontAlgn="base" latinLnBrk="0" hangingPunct="0">
                        <a:lnSpc>
                          <a:spcPct val="97000"/>
                        </a:lnSpc>
                        <a:spcBef>
                          <a:spcPct val="39000"/>
                        </a:spcBef>
                        <a:spcAft>
                          <a:spcPct val="0"/>
                        </a:spcAft>
                        <a:buClr>
                          <a:srgbClr val="008080"/>
                        </a:buClr>
                        <a:buSzPct val="125000"/>
                        <a:buFontTx/>
                        <a:buNone/>
                        <a:tabLst/>
                      </a:pPr>
                      <a:r>
                        <a:rPr kumimoji="0" lang="nl-NL" sz="1400" b="0" i="0" u="none" strike="noStrike" cap="none" normalizeH="0" baseline="0" noProof="0" dirty="0">
                          <a:ln>
                            <a:noFill/>
                          </a:ln>
                          <a:solidFill>
                            <a:srgbClr val="000000"/>
                          </a:solidFill>
                          <a:effectLst/>
                          <a:latin typeface="Arial" pitchFamily="34" charset="0"/>
                        </a:rPr>
                        <a:t>- Off grid</a:t>
                      </a:r>
                    </a:p>
                    <a:p>
                      <a:pPr marL="266700" marR="0" lvl="0" indent="-177800" algn="l" defTabSz="1031875" rtl="0" eaLnBrk="0" fontAlgn="base" latinLnBrk="0" hangingPunct="0">
                        <a:lnSpc>
                          <a:spcPct val="97000"/>
                        </a:lnSpc>
                        <a:spcBef>
                          <a:spcPct val="39000"/>
                        </a:spcBef>
                        <a:spcAft>
                          <a:spcPct val="0"/>
                        </a:spcAft>
                        <a:buClr>
                          <a:srgbClr val="008080"/>
                        </a:buClr>
                        <a:buSzPct val="125000"/>
                        <a:buFontTx/>
                        <a:buNone/>
                        <a:tabLst/>
                      </a:pPr>
                      <a:endParaRPr kumimoji="0" lang="nl-NL" sz="1400" b="0" i="0" u="none" strike="noStrike" cap="none" normalizeH="0" baseline="0" noProof="0" dirty="0">
                        <a:ln>
                          <a:noFill/>
                        </a:ln>
                        <a:solidFill>
                          <a:srgbClr val="000000"/>
                        </a:solidFill>
                        <a:effectLst/>
                        <a:latin typeface="Arial" pitchFamily="34" charset="0"/>
                      </a:endParaRPr>
                    </a:p>
                  </a:txBody>
                  <a:tcPr marL="0" marR="0" marT="0" marB="0" horzOverflow="overflow">
                    <a:lnL>
                      <a:noFill/>
                    </a:lnL>
                    <a:lnR>
                      <a:noFill/>
                    </a:lnR>
                    <a:lnT>
                      <a:noFill/>
                    </a:lnT>
                    <a:lnB>
                      <a:noFill/>
                    </a:lnB>
                    <a:lnTlToBr>
                      <a:noFill/>
                    </a:lnTlToBr>
                    <a:lnBlToTr>
                      <a:noFill/>
                    </a:lnBlToTr>
                    <a:noFill/>
                  </a:tcPr>
                </a:tc>
                <a:tc>
                  <a:txBody>
                    <a:bodyPr/>
                    <a:lstStyle/>
                    <a:p>
                      <a:pPr marL="266700" marR="0" lvl="0" indent="-177800" algn="l" defTabSz="1031875" rtl="0" eaLnBrk="0" fontAlgn="base" latinLnBrk="0" hangingPunct="0">
                        <a:lnSpc>
                          <a:spcPct val="97000"/>
                        </a:lnSpc>
                        <a:spcBef>
                          <a:spcPct val="39000"/>
                        </a:spcBef>
                        <a:spcAft>
                          <a:spcPct val="0"/>
                        </a:spcAft>
                        <a:buClr>
                          <a:srgbClr val="008080"/>
                        </a:buClr>
                        <a:buSzPct val="125000"/>
                        <a:buFontTx/>
                        <a:buChar char="•"/>
                        <a:tabLst/>
                      </a:pPr>
                      <a:endParaRPr kumimoji="0" lang="nl-NL" sz="1400" b="0" i="0" u="none" strike="noStrike" cap="none" normalizeH="0" baseline="0" noProof="0" dirty="0">
                        <a:ln>
                          <a:noFill/>
                        </a:ln>
                        <a:solidFill>
                          <a:srgbClr val="000000"/>
                        </a:solidFill>
                        <a:effectLst/>
                        <a:latin typeface="Arial" pitchFamily="34" charset="0"/>
                      </a:endParaRPr>
                    </a:p>
                    <a:p>
                      <a:pPr marL="266700" marR="0" lvl="0" indent="-177800" algn="l" defTabSz="1031875" rtl="0" eaLnBrk="0" fontAlgn="base" latinLnBrk="0" hangingPunct="0">
                        <a:lnSpc>
                          <a:spcPct val="97000"/>
                        </a:lnSpc>
                        <a:spcBef>
                          <a:spcPct val="39000"/>
                        </a:spcBef>
                        <a:spcAft>
                          <a:spcPct val="0"/>
                        </a:spcAft>
                        <a:buClr>
                          <a:srgbClr val="008080"/>
                        </a:buClr>
                        <a:buSzPct val="125000"/>
                        <a:buFontTx/>
                        <a:buChar char="•"/>
                        <a:tabLst/>
                      </a:pPr>
                      <a:endParaRPr kumimoji="0" lang="nl-NL" sz="1400" b="0" i="0" u="none" strike="noStrike" cap="none" normalizeH="0" baseline="0" noProof="0" dirty="0">
                        <a:ln>
                          <a:noFill/>
                        </a:ln>
                        <a:solidFill>
                          <a:srgbClr val="000000"/>
                        </a:solidFill>
                        <a:effectLst/>
                        <a:latin typeface="Arial" pitchFamily="34" charset="0"/>
                      </a:endParaRPr>
                    </a:p>
                    <a:p>
                      <a:pPr marL="266700" marR="0" lvl="0" indent="-177800" algn="l" defTabSz="1031875" rtl="0" eaLnBrk="0" fontAlgn="base" latinLnBrk="0" hangingPunct="0">
                        <a:lnSpc>
                          <a:spcPct val="97000"/>
                        </a:lnSpc>
                        <a:spcBef>
                          <a:spcPct val="39000"/>
                        </a:spcBef>
                        <a:spcAft>
                          <a:spcPct val="0"/>
                        </a:spcAft>
                        <a:buClr>
                          <a:srgbClr val="008080"/>
                        </a:buClr>
                        <a:buSzPct val="125000"/>
                        <a:buFontTx/>
                        <a:buChar char="•"/>
                        <a:tabLst/>
                      </a:pPr>
                      <a:r>
                        <a:rPr kumimoji="0" lang="en-GB" sz="1400" b="0" i="0" u="none" strike="noStrike" cap="none" normalizeH="0" baseline="0" noProof="0" dirty="0">
                          <a:ln>
                            <a:noFill/>
                          </a:ln>
                          <a:solidFill>
                            <a:srgbClr val="000000"/>
                          </a:solidFill>
                          <a:effectLst/>
                          <a:latin typeface="Arial" pitchFamily="34" charset="0"/>
                        </a:rPr>
                        <a:t>Technical, market &amp; economical consulting in the Solar industry</a:t>
                      </a:r>
                    </a:p>
                    <a:p>
                      <a:pPr marL="266700" marR="0" lvl="0" indent="-177800" algn="l" defTabSz="1031875" rtl="0" eaLnBrk="0" fontAlgn="base" latinLnBrk="0" hangingPunct="0">
                        <a:lnSpc>
                          <a:spcPct val="97000"/>
                        </a:lnSpc>
                        <a:spcBef>
                          <a:spcPct val="39000"/>
                        </a:spcBef>
                        <a:spcAft>
                          <a:spcPct val="0"/>
                        </a:spcAft>
                        <a:buClr>
                          <a:srgbClr val="008080"/>
                        </a:buClr>
                        <a:buSzPct val="125000"/>
                        <a:buFontTx/>
                        <a:buChar char="•"/>
                        <a:tabLst/>
                      </a:pPr>
                      <a:r>
                        <a:rPr kumimoji="0" lang="en-GB" sz="1400" b="0" i="0" u="none" strike="noStrike" cap="none" normalizeH="0" baseline="0" noProof="0" dirty="0">
                          <a:ln>
                            <a:noFill/>
                          </a:ln>
                          <a:solidFill>
                            <a:srgbClr val="000000"/>
                          </a:solidFill>
                          <a:effectLst/>
                          <a:latin typeface="Arial" pitchFamily="34" charset="0"/>
                        </a:rPr>
                        <a:t>Business plans and evaluation of investment in the Solar industry</a:t>
                      </a:r>
                    </a:p>
                    <a:p>
                      <a:pPr marL="266700" marR="0" lvl="0" indent="-177800" algn="l" defTabSz="1031875" rtl="0" eaLnBrk="0" fontAlgn="base" latinLnBrk="0" hangingPunct="0">
                        <a:lnSpc>
                          <a:spcPct val="97000"/>
                        </a:lnSpc>
                        <a:spcBef>
                          <a:spcPct val="39000"/>
                        </a:spcBef>
                        <a:spcAft>
                          <a:spcPct val="0"/>
                        </a:spcAft>
                        <a:buClr>
                          <a:srgbClr val="008080"/>
                        </a:buClr>
                        <a:buSzPct val="125000"/>
                        <a:buFontTx/>
                        <a:buChar char="•"/>
                        <a:tabLst/>
                      </a:pPr>
                      <a:r>
                        <a:rPr kumimoji="0" lang="en-GB" sz="1400" b="0" i="0" u="none" strike="noStrike" cap="none" normalizeH="0" baseline="0" noProof="0" dirty="0">
                          <a:ln>
                            <a:noFill/>
                          </a:ln>
                          <a:solidFill>
                            <a:schemeClr val="tx1"/>
                          </a:solidFill>
                          <a:effectLst/>
                          <a:latin typeface="Arial" pitchFamily="34" charset="0"/>
                        </a:rPr>
                        <a:t>Repetitive customers like McKinsey, Goldman Sachs BCG and large investors (Clearwater, Silver Lake)</a:t>
                      </a:r>
                    </a:p>
                  </a:txBody>
                  <a:tcPr marL="0" marR="0" marT="0" marB="0" horzOverflow="overflow">
                    <a:lnL>
                      <a:noFill/>
                    </a:lnL>
                    <a:lnR>
                      <a:noFill/>
                    </a:lnR>
                    <a:lnT>
                      <a:noFill/>
                    </a:lnT>
                    <a:lnB>
                      <a:noFill/>
                    </a:lnB>
                    <a:lnTlToBr>
                      <a:noFill/>
                    </a:lnTlToBr>
                    <a:lnBlToTr>
                      <a:noFill/>
                    </a:lnBlToTr>
                    <a:noFill/>
                  </a:tcPr>
                </a:tc>
                <a:tc>
                  <a:txBody>
                    <a:bodyPr/>
                    <a:lstStyle/>
                    <a:p>
                      <a:pPr marL="266700" marR="0" lvl="0" indent="-177800" algn="l" defTabSz="1031875" rtl="0" eaLnBrk="0" fontAlgn="base" latinLnBrk="0" hangingPunct="0">
                        <a:lnSpc>
                          <a:spcPct val="97000"/>
                        </a:lnSpc>
                        <a:spcBef>
                          <a:spcPct val="39000"/>
                        </a:spcBef>
                        <a:spcAft>
                          <a:spcPct val="0"/>
                        </a:spcAft>
                        <a:buClr>
                          <a:srgbClr val="008080"/>
                        </a:buClr>
                        <a:buSzPct val="125000"/>
                        <a:buFontTx/>
                        <a:buChar char="•"/>
                        <a:tabLst/>
                      </a:pPr>
                      <a:endParaRPr kumimoji="0" lang="nl-NL" sz="1400" b="0" i="0" u="none" strike="noStrike" cap="none" normalizeH="0" baseline="0" noProof="0" dirty="0">
                        <a:ln>
                          <a:noFill/>
                        </a:ln>
                        <a:solidFill>
                          <a:schemeClr val="tx1"/>
                        </a:solidFill>
                        <a:effectLst/>
                        <a:latin typeface="Arial" pitchFamily="34" charset="0"/>
                      </a:endParaRPr>
                    </a:p>
                    <a:p>
                      <a:pPr marL="266700" marR="0" lvl="0" indent="-177800" algn="l" defTabSz="1031875" rtl="0" eaLnBrk="0" fontAlgn="base" latinLnBrk="0" hangingPunct="0">
                        <a:lnSpc>
                          <a:spcPct val="97000"/>
                        </a:lnSpc>
                        <a:spcBef>
                          <a:spcPct val="39000"/>
                        </a:spcBef>
                        <a:spcAft>
                          <a:spcPct val="0"/>
                        </a:spcAft>
                        <a:buClr>
                          <a:srgbClr val="008080"/>
                        </a:buClr>
                        <a:buSzPct val="125000"/>
                        <a:buFontTx/>
                        <a:buChar char="•"/>
                        <a:tabLst/>
                      </a:pPr>
                      <a:endParaRPr kumimoji="0" lang="nl-NL" sz="1400" b="0" i="0" u="none" strike="noStrike" cap="none" normalizeH="0" baseline="0" noProof="0" dirty="0">
                        <a:ln>
                          <a:noFill/>
                        </a:ln>
                        <a:solidFill>
                          <a:schemeClr val="tx1"/>
                        </a:solidFill>
                        <a:effectLst/>
                        <a:latin typeface="Arial" pitchFamily="34" charset="0"/>
                      </a:endParaRPr>
                    </a:p>
                    <a:p>
                      <a:pPr marL="266700" marR="0" lvl="0" indent="-177800" algn="l" defTabSz="1031875" rtl="0" eaLnBrk="0" fontAlgn="base" latinLnBrk="0" hangingPunct="0">
                        <a:lnSpc>
                          <a:spcPct val="97000"/>
                        </a:lnSpc>
                        <a:spcBef>
                          <a:spcPct val="39000"/>
                        </a:spcBef>
                        <a:spcAft>
                          <a:spcPct val="0"/>
                        </a:spcAft>
                        <a:buClr>
                          <a:srgbClr val="008080"/>
                        </a:buClr>
                        <a:buSzPct val="125000"/>
                        <a:buFontTx/>
                        <a:buChar char="•"/>
                        <a:tabLst/>
                      </a:pPr>
                      <a:r>
                        <a:rPr kumimoji="0" lang="en-US" sz="1400" b="0" i="0" u="none" strike="noStrike" cap="none" normalizeH="0" baseline="0" noProof="0" dirty="0">
                          <a:ln>
                            <a:noFill/>
                          </a:ln>
                          <a:solidFill>
                            <a:schemeClr val="tx1"/>
                          </a:solidFill>
                          <a:effectLst/>
                          <a:latin typeface="Arial" pitchFamily="34" charset="0"/>
                        </a:rPr>
                        <a:t>Research &amp; Development: Off-grid solar generator</a:t>
                      </a:r>
                    </a:p>
                    <a:p>
                      <a:pPr marL="266700" marR="0" lvl="0" indent="-177800" algn="l" defTabSz="1031875" rtl="0" eaLnBrk="0" fontAlgn="base" latinLnBrk="0" hangingPunct="0">
                        <a:lnSpc>
                          <a:spcPct val="97000"/>
                        </a:lnSpc>
                        <a:spcBef>
                          <a:spcPct val="39000"/>
                        </a:spcBef>
                        <a:spcAft>
                          <a:spcPct val="0"/>
                        </a:spcAft>
                        <a:buClr>
                          <a:srgbClr val="008080"/>
                        </a:buClr>
                        <a:buSzPct val="125000"/>
                        <a:buFontTx/>
                        <a:buChar char="•"/>
                        <a:tabLst/>
                      </a:pPr>
                      <a:r>
                        <a:rPr kumimoji="0" lang="en-US" sz="1400" b="0" i="0" u="none" strike="noStrike" cap="none" normalizeH="0" baseline="0" noProof="0" dirty="0">
                          <a:ln>
                            <a:noFill/>
                          </a:ln>
                          <a:solidFill>
                            <a:schemeClr val="tx1"/>
                          </a:solidFill>
                          <a:effectLst/>
                          <a:latin typeface="Arial" pitchFamily="34" charset="0"/>
                        </a:rPr>
                        <a:t>Innovations in battery technology usage</a:t>
                      </a:r>
                    </a:p>
                    <a:p>
                      <a:pPr marL="266700" marR="0" lvl="0" indent="-177800" algn="l" defTabSz="1031875" rtl="0" eaLnBrk="0" fontAlgn="base" latinLnBrk="0" hangingPunct="0">
                        <a:lnSpc>
                          <a:spcPct val="97000"/>
                        </a:lnSpc>
                        <a:spcBef>
                          <a:spcPct val="39000"/>
                        </a:spcBef>
                        <a:spcAft>
                          <a:spcPct val="0"/>
                        </a:spcAft>
                        <a:buClr>
                          <a:srgbClr val="008080"/>
                        </a:buClr>
                        <a:buSzPct val="125000"/>
                        <a:buFontTx/>
                        <a:buChar char="•"/>
                        <a:tabLst/>
                      </a:pPr>
                      <a:r>
                        <a:rPr kumimoji="0" lang="en-US" sz="1400" b="0" i="0" u="none" strike="noStrike" cap="none" normalizeH="0" baseline="0" noProof="0" dirty="0" err="1">
                          <a:ln>
                            <a:noFill/>
                          </a:ln>
                          <a:solidFill>
                            <a:schemeClr val="tx1"/>
                          </a:solidFill>
                          <a:effectLst/>
                          <a:latin typeface="Arial" pitchFamily="34" charset="0"/>
                        </a:rPr>
                        <a:t>OffGridBat</a:t>
                      </a:r>
                      <a:r>
                        <a:rPr kumimoji="0" lang="en-US" sz="1400" b="0" i="0" u="none" strike="noStrike" cap="none" normalizeH="0" baseline="0" noProof="0" dirty="0">
                          <a:ln>
                            <a:noFill/>
                          </a:ln>
                          <a:solidFill>
                            <a:schemeClr val="tx1"/>
                          </a:solidFill>
                          <a:effectLst/>
                          <a:latin typeface="Arial" pitchFamily="34" charset="0"/>
                        </a:rPr>
                        <a:t>: a modular plug and play solar generator specifically designed for the African and Middle East markets</a:t>
                      </a:r>
                    </a:p>
                    <a:p>
                      <a:pPr marL="88900" marR="0" lvl="0" indent="0" algn="l" defTabSz="1031875" rtl="0" eaLnBrk="0" fontAlgn="base" latinLnBrk="0" hangingPunct="0">
                        <a:lnSpc>
                          <a:spcPct val="97000"/>
                        </a:lnSpc>
                        <a:spcBef>
                          <a:spcPct val="39000"/>
                        </a:spcBef>
                        <a:spcAft>
                          <a:spcPct val="0"/>
                        </a:spcAft>
                        <a:buClr>
                          <a:srgbClr val="008080"/>
                        </a:buClr>
                        <a:buSzPct val="125000"/>
                        <a:buFontTx/>
                        <a:buNone/>
                        <a:tabLst/>
                      </a:pPr>
                      <a:endParaRPr kumimoji="0" lang="nl-NL" sz="1400" b="0" i="0" u="none" strike="noStrike" cap="none" normalizeH="0" baseline="0" noProof="0" dirty="0">
                        <a:ln>
                          <a:noFill/>
                        </a:ln>
                        <a:solidFill>
                          <a:schemeClr val="tx1"/>
                        </a:solidFill>
                        <a:effectLst/>
                        <a:latin typeface="Arial" pitchFamily="34"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19" name="Picture 99"/>
          <p:cNvPicPr>
            <a:picLocks noChangeAspect="1" noChangeArrowheads="1"/>
          </p:cNvPicPr>
          <p:nvPr/>
        </p:nvPicPr>
        <p:blipFill>
          <a:blip r:embed="rId3" cstate="print"/>
          <a:srcRect/>
          <a:stretch>
            <a:fillRect/>
          </a:stretch>
        </p:blipFill>
        <p:spPr bwMode="auto">
          <a:xfrm>
            <a:off x="2362199" y="1828800"/>
            <a:ext cx="1676400" cy="1257300"/>
          </a:xfrm>
          <a:prstGeom prst="rect">
            <a:avLst/>
          </a:prstGeom>
          <a:noFill/>
          <a:ln w="9525" algn="ctr">
            <a:noFill/>
            <a:miter lim="800000"/>
            <a:headEnd/>
            <a:tailEnd/>
          </a:ln>
        </p:spPr>
      </p:pic>
      <p:pic>
        <p:nvPicPr>
          <p:cNvPr id="20" name="Picture 106" descr="residential"/>
          <p:cNvPicPr>
            <a:picLocks noChangeAspect="1" noChangeArrowheads="1"/>
          </p:cNvPicPr>
          <p:nvPr/>
        </p:nvPicPr>
        <p:blipFill>
          <a:blip r:embed="rId4" cstate="print"/>
          <a:srcRect/>
          <a:stretch>
            <a:fillRect/>
          </a:stretch>
        </p:blipFill>
        <p:spPr bwMode="auto">
          <a:xfrm>
            <a:off x="356663" y="1676400"/>
            <a:ext cx="1624537" cy="1219200"/>
          </a:xfrm>
          <a:prstGeom prst="rect">
            <a:avLst/>
          </a:prstGeom>
          <a:noFill/>
          <a:ln w="9525">
            <a:noFill/>
            <a:miter lim="800000"/>
            <a:headEnd/>
            <a:tailEnd/>
          </a:ln>
        </p:spPr>
      </p:pic>
      <p:pic>
        <p:nvPicPr>
          <p:cNvPr id="21" name="Picture 5" descr="\\Solarserver\data\S.T.E B.V\2012\Presentation\Bedrijfs Presentatie\Consulting.jpg"/>
          <p:cNvPicPr>
            <a:picLocks noChangeAspect="1" noChangeArrowheads="1"/>
          </p:cNvPicPr>
          <p:nvPr/>
        </p:nvPicPr>
        <p:blipFill>
          <a:blip r:embed="rId5" cstate="print"/>
          <a:srcRect/>
          <a:stretch>
            <a:fillRect/>
          </a:stretch>
        </p:blipFill>
        <p:spPr bwMode="auto">
          <a:xfrm>
            <a:off x="4724400" y="1676400"/>
            <a:ext cx="1627695" cy="1219200"/>
          </a:xfrm>
          <a:prstGeom prst="rect">
            <a:avLst/>
          </a:prstGeom>
          <a:noFill/>
        </p:spPr>
      </p:pic>
      <p:pic>
        <p:nvPicPr>
          <p:cNvPr id="11" name="Picture 3" descr="S:\S.T.E B.V\Marketing and comunication\Logo\Logo\2016 - Modular off grid systems\solartechno ext logo2 excl. modular off grid system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7546" y="6271773"/>
            <a:ext cx="2133600" cy="39659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507856" y="6285406"/>
            <a:ext cx="2342051" cy="369332"/>
          </a:xfrm>
          <a:prstGeom prst="rect">
            <a:avLst/>
          </a:prstGeom>
        </p:spPr>
        <p:txBody>
          <a:bodyPr wrap="none">
            <a:spAutoFit/>
          </a:bodyPr>
          <a:lstStyle/>
          <a:p>
            <a:pPr lvl="0" algn="ctr">
              <a:spcBef>
                <a:spcPct val="20000"/>
              </a:spcBef>
              <a:defRPr/>
            </a:pPr>
            <a:r>
              <a:rPr lang="nl-NL" b="1" dirty="0">
                <a:solidFill>
                  <a:schemeClr val="tx2">
                    <a:lumMod val="75000"/>
                  </a:schemeClr>
                </a:solidFill>
              </a:rPr>
              <a:t>www.solartechno.com</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3984" y="240754"/>
            <a:ext cx="2209797" cy="437356"/>
          </a:xfrm>
          <a:prstGeom prst="rect">
            <a:avLst/>
          </a:prstGeom>
        </p:spPr>
      </p:pic>
      <p:pic>
        <p:nvPicPr>
          <p:cNvPr id="43010" name="Picture 2" descr="Image result for product development"/>
          <p:cNvPicPr>
            <a:picLocks noChangeAspect="1" noChangeArrowheads="1"/>
          </p:cNvPicPr>
          <p:nvPr/>
        </p:nvPicPr>
        <p:blipFill>
          <a:blip r:embed="rId8" cstate="print"/>
          <a:srcRect/>
          <a:stretch>
            <a:fillRect/>
          </a:stretch>
        </p:blipFill>
        <p:spPr bwMode="auto">
          <a:xfrm>
            <a:off x="6934200" y="1676400"/>
            <a:ext cx="1600200" cy="1219200"/>
          </a:xfrm>
          <a:prstGeom prst="rect">
            <a:avLst/>
          </a:prstGeom>
          <a:noFill/>
        </p:spPr>
      </p:pic>
    </p:spTree>
    <p:extLst>
      <p:ext uri="{BB962C8B-B14F-4D97-AF65-F5344CB8AC3E}">
        <p14:creationId xmlns:p14="http://schemas.microsoft.com/office/powerpoint/2010/main" val="3039151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200" y="6172200"/>
            <a:ext cx="8991600" cy="609600"/>
          </a:xfrm>
          <a:prstGeom prst="roundRect">
            <a:avLst/>
          </a:prstGeom>
          <a:blipFill dpi="0" rotWithShape="1">
            <a:blip r:embed="rId3" cstate="email">
              <a:extLst>
                <a:ext uri="{28A0092B-C50C-407E-A947-70E740481C1C}">
                  <a14:useLocalDpi xmlns:a14="http://schemas.microsoft.com/office/drawing/2010/main"/>
                </a:ext>
              </a:extLst>
            </a:blip>
            <a:srcRect/>
            <a:tile tx="-133350" ty="0" sx="100000" sy="100000" flip="none" algn="tl"/>
          </a:blip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5" name="Straight Connector 4"/>
          <p:cNvCxnSpPr/>
          <p:nvPr/>
        </p:nvCxnSpPr>
        <p:spPr>
          <a:xfrm>
            <a:off x="152400" y="838200"/>
            <a:ext cx="8839200" cy="0"/>
          </a:xfrm>
          <a:prstGeom prst="line">
            <a:avLst/>
          </a:prstGeom>
          <a:ln>
            <a:solidFill>
              <a:srgbClr val="FFC000"/>
            </a:solidFill>
          </a:ln>
        </p:spPr>
        <p:style>
          <a:lnRef idx="3">
            <a:schemeClr val="accent1"/>
          </a:lnRef>
          <a:fillRef idx="0">
            <a:schemeClr val="accent1"/>
          </a:fillRef>
          <a:effectRef idx="2">
            <a:schemeClr val="accent1"/>
          </a:effectRef>
          <a:fontRef idx="minor">
            <a:schemeClr val="tx1"/>
          </a:fontRef>
        </p:style>
      </p:cxnSp>
      <p:sp>
        <p:nvSpPr>
          <p:cNvPr id="6" name="Rounded Rectangle 5"/>
          <p:cNvSpPr/>
          <p:nvPr/>
        </p:nvSpPr>
        <p:spPr>
          <a:xfrm>
            <a:off x="76200" y="6172200"/>
            <a:ext cx="8991600" cy="609600"/>
          </a:xfrm>
          <a:prstGeom prst="roundRect">
            <a:avLst/>
          </a:prstGeom>
          <a:blipFill dpi="0" rotWithShape="1">
            <a:blip r:embed="rId3" cstate="email">
              <a:extLst>
                <a:ext uri="{28A0092B-C50C-407E-A947-70E740481C1C}">
                  <a14:useLocalDpi xmlns:a14="http://schemas.microsoft.com/office/drawing/2010/main"/>
                </a:ext>
              </a:extLst>
            </a:blip>
            <a:srcRect/>
            <a:tile tx="-133350" ty="0" sx="100000" sy="100000" flip="none" algn="tl"/>
          </a:blip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9" name="Straight Connector 8"/>
          <p:cNvCxnSpPr/>
          <p:nvPr/>
        </p:nvCxnSpPr>
        <p:spPr>
          <a:xfrm>
            <a:off x="152400" y="838200"/>
            <a:ext cx="8839200" cy="0"/>
          </a:xfrm>
          <a:prstGeom prst="line">
            <a:avLst/>
          </a:prstGeom>
          <a:ln>
            <a:solidFill>
              <a:srgbClr val="FFC000"/>
            </a:solidFill>
          </a:ln>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0" y="228600"/>
            <a:ext cx="9144000" cy="461665"/>
          </a:xfrm>
          <a:prstGeom prst="rect">
            <a:avLst/>
          </a:prstGeom>
          <a:noFill/>
        </p:spPr>
        <p:txBody>
          <a:bodyPr wrap="square" rtlCol="0">
            <a:spAutoFit/>
          </a:bodyPr>
          <a:lstStyle/>
          <a:p>
            <a:pPr algn="ctr"/>
            <a:r>
              <a:rPr lang="en-US" sz="2400" b="1" dirty="0"/>
              <a:t>What are our growth  needs</a:t>
            </a:r>
          </a:p>
        </p:txBody>
      </p:sp>
      <p:pic>
        <p:nvPicPr>
          <p:cNvPr id="2051" name="Picture 3" descr="S:\S.T.E B.V\Marketing and comunication\Logo\Logo\2016 - Modular off grid systems\solartechno ext logo2 excl. modular off grid system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546" y="6271773"/>
            <a:ext cx="2133600" cy="3965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3984" y="240754"/>
            <a:ext cx="2209797" cy="437356"/>
          </a:xfrm>
          <a:prstGeom prst="rect">
            <a:avLst/>
          </a:prstGeom>
        </p:spPr>
      </p:pic>
      <p:sp>
        <p:nvSpPr>
          <p:cNvPr id="7" name="Rectangle 6"/>
          <p:cNvSpPr/>
          <p:nvPr/>
        </p:nvSpPr>
        <p:spPr>
          <a:xfrm>
            <a:off x="6507856" y="6285406"/>
            <a:ext cx="2342051" cy="369332"/>
          </a:xfrm>
          <a:prstGeom prst="rect">
            <a:avLst/>
          </a:prstGeom>
        </p:spPr>
        <p:txBody>
          <a:bodyPr wrap="none">
            <a:spAutoFit/>
          </a:bodyPr>
          <a:lstStyle/>
          <a:p>
            <a:pPr lvl="0" algn="ctr">
              <a:spcBef>
                <a:spcPct val="20000"/>
              </a:spcBef>
              <a:defRPr/>
            </a:pPr>
            <a:r>
              <a:rPr lang="nl-NL" b="1" dirty="0">
                <a:solidFill>
                  <a:schemeClr val="tx2">
                    <a:lumMod val="75000"/>
                  </a:schemeClr>
                </a:solidFill>
              </a:rPr>
              <a:t>www.solartechno.com</a:t>
            </a:r>
          </a:p>
        </p:txBody>
      </p:sp>
      <p:sp>
        <p:nvSpPr>
          <p:cNvPr id="3" name="TextBox 2"/>
          <p:cNvSpPr txBox="1"/>
          <p:nvPr/>
        </p:nvSpPr>
        <p:spPr>
          <a:xfrm>
            <a:off x="457200" y="1143000"/>
            <a:ext cx="8326581" cy="4401205"/>
          </a:xfrm>
          <a:prstGeom prst="rect">
            <a:avLst/>
          </a:prstGeom>
          <a:noFill/>
        </p:spPr>
        <p:txBody>
          <a:bodyPr wrap="square" rtlCol="0">
            <a:spAutoFit/>
          </a:bodyPr>
          <a:lstStyle/>
          <a:p>
            <a:r>
              <a:rPr lang="en-GB" sz="2000" dirty="0"/>
              <a:t>Short and medium term neds:</a:t>
            </a:r>
          </a:p>
          <a:p>
            <a:endParaRPr lang="en-GB" sz="2000" dirty="0"/>
          </a:p>
          <a:p>
            <a:pPr marL="342900" indent="-342900">
              <a:buAutoNum type="arabicPeriod"/>
            </a:pPr>
            <a:r>
              <a:rPr lang="en-GB" sz="2000" dirty="0"/>
              <a:t>Engineering support to design a standard medium voltage (400-800 Volt) energy storage system:</a:t>
            </a:r>
          </a:p>
          <a:p>
            <a:pPr marL="800100" lvl="1" indent="-342900">
              <a:buFont typeface="Arial" panose="020B0604020202020204" pitchFamily="34" charset="0"/>
              <a:buChar char="•"/>
            </a:pPr>
            <a:r>
              <a:rPr lang="en-GB" sz="2000" dirty="0"/>
              <a:t>Continuous update about norms and laws</a:t>
            </a:r>
          </a:p>
          <a:p>
            <a:pPr marL="800100" lvl="1" indent="-342900">
              <a:buFont typeface="Arial" panose="020B0604020202020204" pitchFamily="34" charset="0"/>
              <a:buChar char="•"/>
            </a:pPr>
            <a:r>
              <a:rPr lang="en-GB" sz="2000" dirty="0"/>
              <a:t>Choose of suitable main components like inverter/chargers</a:t>
            </a:r>
          </a:p>
          <a:p>
            <a:pPr marL="800100" lvl="1" indent="-342900">
              <a:buFont typeface="Arial" panose="020B0604020202020204" pitchFamily="34" charset="0"/>
              <a:buChar char="•"/>
            </a:pPr>
            <a:r>
              <a:rPr lang="en-GB" sz="2000" dirty="0"/>
              <a:t>Design of the DC circuit and selection of safety components</a:t>
            </a:r>
          </a:p>
          <a:p>
            <a:pPr marL="342900" indent="-342900">
              <a:buAutoNum type="arabicPeriod"/>
            </a:pPr>
            <a:r>
              <a:rPr lang="en-GB" sz="2000" dirty="0"/>
              <a:t>On site installation support for turnkey projects in NL</a:t>
            </a:r>
          </a:p>
          <a:p>
            <a:pPr marL="342900" indent="-342900">
              <a:buAutoNum type="arabicPeriod"/>
            </a:pPr>
            <a:r>
              <a:rPr lang="en-GB" sz="2000" dirty="0"/>
              <a:t>Marketing: implementation of marketing strategy online</a:t>
            </a:r>
          </a:p>
          <a:p>
            <a:pPr marL="800100" lvl="1" indent="-342900">
              <a:buFont typeface="Arial" panose="020B0604020202020204" pitchFamily="34" charset="0"/>
              <a:buChar char="•"/>
            </a:pPr>
            <a:r>
              <a:rPr lang="en-GB" sz="2000" dirty="0"/>
              <a:t>New website</a:t>
            </a:r>
          </a:p>
          <a:p>
            <a:pPr marL="800100" lvl="1" indent="-342900">
              <a:buFont typeface="Arial" panose="020B0604020202020204" pitchFamily="34" charset="0"/>
              <a:buChar char="•"/>
            </a:pPr>
            <a:r>
              <a:rPr lang="en-GB" sz="2000" dirty="0"/>
              <a:t>Outsourcing of PR and online marketing activities (LinkedIn, Twitter)</a:t>
            </a:r>
          </a:p>
          <a:p>
            <a:pPr marL="342900" indent="-342900">
              <a:buAutoNum type="arabicPeriod"/>
            </a:pPr>
            <a:r>
              <a:rPr lang="en-GB" sz="2000" dirty="0"/>
              <a:t>Company Growth strategy and its implementation</a:t>
            </a:r>
          </a:p>
          <a:p>
            <a:pPr marL="800100" lvl="1" indent="-342900">
              <a:buFont typeface="Arial" panose="020B0604020202020204" pitchFamily="34" charset="0"/>
              <a:buChar char="•"/>
            </a:pPr>
            <a:r>
              <a:rPr lang="en-GB" sz="2000" dirty="0"/>
              <a:t>Partner for outsourcing distribution warehouse</a:t>
            </a:r>
          </a:p>
          <a:p>
            <a:pPr marL="800100" lvl="1" indent="-342900">
              <a:buAutoNum type="arabicPeriod"/>
            </a:pPr>
            <a:endParaRPr lang="nl-NL" sz="2000" dirty="0"/>
          </a:p>
        </p:txBody>
      </p:sp>
    </p:spTree>
    <p:extLst>
      <p:ext uri="{BB962C8B-B14F-4D97-AF65-F5344CB8AC3E}">
        <p14:creationId xmlns:p14="http://schemas.microsoft.com/office/powerpoint/2010/main" val="1729425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200" y="6172200"/>
            <a:ext cx="8991600" cy="609600"/>
          </a:xfrm>
          <a:prstGeom prst="roundRect">
            <a:avLst/>
          </a:prstGeom>
          <a:blipFill dpi="0" rotWithShape="1">
            <a:blip r:embed="rId3" cstate="email">
              <a:extLst>
                <a:ext uri="{28A0092B-C50C-407E-A947-70E740481C1C}">
                  <a14:useLocalDpi xmlns:a14="http://schemas.microsoft.com/office/drawing/2010/main"/>
                </a:ext>
              </a:extLst>
            </a:blip>
            <a:srcRect/>
            <a:tile tx="-133350" ty="0" sx="100000" sy="100000" flip="none" algn="tl"/>
          </a:blip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5" name="Straight Connector 4"/>
          <p:cNvCxnSpPr/>
          <p:nvPr/>
        </p:nvCxnSpPr>
        <p:spPr>
          <a:xfrm>
            <a:off x="152400" y="838200"/>
            <a:ext cx="8839200" cy="0"/>
          </a:xfrm>
          <a:prstGeom prst="line">
            <a:avLst/>
          </a:prstGeom>
          <a:ln>
            <a:solidFill>
              <a:srgbClr val="FFC000"/>
            </a:solidFill>
          </a:ln>
        </p:spPr>
        <p:style>
          <a:lnRef idx="3">
            <a:schemeClr val="accent1"/>
          </a:lnRef>
          <a:fillRef idx="0">
            <a:schemeClr val="accent1"/>
          </a:fillRef>
          <a:effectRef idx="2">
            <a:schemeClr val="accent1"/>
          </a:effectRef>
          <a:fontRef idx="minor">
            <a:schemeClr val="tx1"/>
          </a:fontRef>
        </p:style>
      </p:cxnSp>
      <p:sp>
        <p:nvSpPr>
          <p:cNvPr id="6" name="Rounded Rectangle 5"/>
          <p:cNvSpPr/>
          <p:nvPr/>
        </p:nvSpPr>
        <p:spPr>
          <a:xfrm>
            <a:off x="76200" y="6172200"/>
            <a:ext cx="8991600" cy="609600"/>
          </a:xfrm>
          <a:prstGeom prst="roundRect">
            <a:avLst/>
          </a:prstGeom>
          <a:blipFill dpi="0" rotWithShape="1">
            <a:blip r:embed="rId3" cstate="email">
              <a:extLst>
                <a:ext uri="{28A0092B-C50C-407E-A947-70E740481C1C}">
                  <a14:useLocalDpi xmlns:a14="http://schemas.microsoft.com/office/drawing/2010/main"/>
                </a:ext>
              </a:extLst>
            </a:blip>
            <a:srcRect/>
            <a:tile tx="-133350" ty="0" sx="100000" sy="100000" flip="none" algn="tl"/>
          </a:blip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9" name="Straight Connector 8"/>
          <p:cNvCxnSpPr/>
          <p:nvPr/>
        </p:nvCxnSpPr>
        <p:spPr>
          <a:xfrm>
            <a:off x="152400" y="838200"/>
            <a:ext cx="8839200" cy="0"/>
          </a:xfrm>
          <a:prstGeom prst="line">
            <a:avLst/>
          </a:prstGeom>
          <a:ln>
            <a:solidFill>
              <a:srgbClr val="FFC000"/>
            </a:solidFill>
          </a:ln>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0" y="228600"/>
            <a:ext cx="9144000" cy="461665"/>
          </a:xfrm>
          <a:prstGeom prst="rect">
            <a:avLst/>
          </a:prstGeom>
          <a:noFill/>
        </p:spPr>
        <p:txBody>
          <a:bodyPr wrap="square" rtlCol="0">
            <a:spAutoFit/>
          </a:bodyPr>
          <a:lstStyle/>
          <a:p>
            <a:pPr algn="ctr"/>
            <a:r>
              <a:rPr lang="en-US" sz="2400" b="1" dirty="0"/>
              <a:t>Back up slides</a:t>
            </a:r>
          </a:p>
        </p:txBody>
      </p:sp>
      <p:pic>
        <p:nvPicPr>
          <p:cNvPr id="2051" name="Picture 3" descr="S:\S.T.E B.V\Marketing and comunication\Logo\Logo\2016 - Modular off grid systems\solartechno ext logo2 excl. modular off grid system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546" y="6271773"/>
            <a:ext cx="2133600" cy="3965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3984" y="240754"/>
            <a:ext cx="2209797" cy="437356"/>
          </a:xfrm>
          <a:prstGeom prst="rect">
            <a:avLst/>
          </a:prstGeom>
        </p:spPr>
      </p:pic>
      <p:sp>
        <p:nvSpPr>
          <p:cNvPr id="7" name="Rectangle 6"/>
          <p:cNvSpPr/>
          <p:nvPr/>
        </p:nvSpPr>
        <p:spPr>
          <a:xfrm>
            <a:off x="6507856" y="6285406"/>
            <a:ext cx="2342051" cy="369332"/>
          </a:xfrm>
          <a:prstGeom prst="rect">
            <a:avLst/>
          </a:prstGeom>
        </p:spPr>
        <p:txBody>
          <a:bodyPr wrap="none">
            <a:spAutoFit/>
          </a:bodyPr>
          <a:lstStyle/>
          <a:p>
            <a:pPr lvl="0" algn="ctr">
              <a:spcBef>
                <a:spcPct val="20000"/>
              </a:spcBef>
              <a:defRPr/>
            </a:pPr>
            <a:r>
              <a:rPr lang="nl-NL" b="1" dirty="0">
                <a:solidFill>
                  <a:schemeClr val="tx2">
                    <a:lumMod val="75000"/>
                  </a:schemeClr>
                </a:solidFill>
              </a:rPr>
              <a:t>www.solartechno.com</a:t>
            </a:r>
          </a:p>
        </p:txBody>
      </p:sp>
      <p:sp>
        <p:nvSpPr>
          <p:cNvPr id="3" name="TextBox 2"/>
          <p:cNvSpPr txBox="1"/>
          <p:nvPr/>
        </p:nvSpPr>
        <p:spPr>
          <a:xfrm>
            <a:off x="436419" y="2641937"/>
            <a:ext cx="8326581" cy="1015663"/>
          </a:xfrm>
          <a:prstGeom prst="rect">
            <a:avLst/>
          </a:prstGeom>
          <a:noFill/>
        </p:spPr>
        <p:txBody>
          <a:bodyPr wrap="square" rtlCol="0">
            <a:spAutoFit/>
          </a:bodyPr>
          <a:lstStyle/>
          <a:p>
            <a:pPr algn="ctr"/>
            <a:r>
              <a:rPr lang="en-GB" sz="4000" b="1" dirty="0"/>
              <a:t>Back up slides</a:t>
            </a:r>
          </a:p>
          <a:p>
            <a:pPr marL="800100" lvl="1" indent="-342900">
              <a:buAutoNum type="arabicPeriod"/>
            </a:pPr>
            <a:endParaRPr lang="nl-NL" sz="2000" dirty="0"/>
          </a:p>
        </p:txBody>
      </p:sp>
    </p:spTree>
    <p:extLst>
      <p:ext uri="{BB962C8B-B14F-4D97-AF65-F5344CB8AC3E}">
        <p14:creationId xmlns:p14="http://schemas.microsoft.com/office/powerpoint/2010/main" val="843557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200" y="6172200"/>
            <a:ext cx="8991600" cy="609600"/>
          </a:xfrm>
          <a:prstGeom prst="roundRect">
            <a:avLst/>
          </a:prstGeom>
          <a:blipFill dpi="0" rotWithShape="1">
            <a:blip r:embed="rId3" cstate="email">
              <a:extLst>
                <a:ext uri="{28A0092B-C50C-407E-A947-70E740481C1C}">
                  <a14:useLocalDpi xmlns:a14="http://schemas.microsoft.com/office/drawing/2010/main"/>
                </a:ext>
              </a:extLst>
            </a:blip>
            <a:srcRect/>
            <a:tile tx="-133350" ty="0" sx="100000" sy="100000" flip="none" algn="tl"/>
          </a:blip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5" name="Straight Connector 4"/>
          <p:cNvCxnSpPr/>
          <p:nvPr/>
        </p:nvCxnSpPr>
        <p:spPr>
          <a:xfrm>
            <a:off x="152400" y="838200"/>
            <a:ext cx="8839200" cy="0"/>
          </a:xfrm>
          <a:prstGeom prst="line">
            <a:avLst/>
          </a:prstGeom>
          <a:ln>
            <a:solidFill>
              <a:srgbClr val="FFC000"/>
            </a:solidFill>
          </a:ln>
        </p:spPr>
        <p:style>
          <a:lnRef idx="3">
            <a:schemeClr val="accent1"/>
          </a:lnRef>
          <a:fillRef idx="0">
            <a:schemeClr val="accent1"/>
          </a:fillRef>
          <a:effectRef idx="2">
            <a:schemeClr val="accent1"/>
          </a:effectRef>
          <a:fontRef idx="minor">
            <a:schemeClr val="tx1"/>
          </a:fontRef>
        </p:style>
      </p:cxnSp>
      <p:sp>
        <p:nvSpPr>
          <p:cNvPr id="6" name="Rounded Rectangle 5"/>
          <p:cNvSpPr/>
          <p:nvPr/>
        </p:nvSpPr>
        <p:spPr>
          <a:xfrm>
            <a:off x="76200" y="6172200"/>
            <a:ext cx="8991600" cy="609600"/>
          </a:xfrm>
          <a:prstGeom prst="roundRect">
            <a:avLst/>
          </a:prstGeom>
          <a:blipFill dpi="0" rotWithShape="1">
            <a:blip r:embed="rId3" cstate="email">
              <a:extLst>
                <a:ext uri="{28A0092B-C50C-407E-A947-70E740481C1C}">
                  <a14:useLocalDpi xmlns:a14="http://schemas.microsoft.com/office/drawing/2010/main"/>
                </a:ext>
              </a:extLst>
            </a:blip>
            <a:srcRect/>
            <a:tile tx="-133350" ty="0" sx="100000" sy="100000" flip="none" algn="tl"/>
          </a:blip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9" name="Straight Connector 8"/>
          <p:cNvCxnSpPr/>
          <p:nvPr/>
        </p:nvCxnSpPr>
        <p:spPr>
          <a:xfrm>
            <a:off x="152400" y="838200"/>
            <a:ext cx="8839200" cy="0"/>
          </a:xfrm>
          <a:prstGeom prst="line">
            <a:avLst/>
          </a:prstGeom>
          <a:ln>
            <a:solidFill>
              <a:srgbClr val="FFC000"/>
            </a:solidFill>
          </a:ln>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0" y="228600"/>
            <a:ext cx="9144000" cy="461665"/>
          </a:xfrm>
          <a:prstGeom prst="rect">
            <a:avLst/>
          </a:prstGeom>
          <a:noFill/>
        </p:spPr>
        <p:txBody>
          <a:bodyPr wrap="square" rtlCol="0">
            <a:spAutoFit/>
          </a:bodyPr>
          <a:lstStyle/>
          <a:p>
            <a:pPr algn="ctr"/>
            <a:r>
              <a:rPr lang="en-US" sz="2400" b="1" dirty="0"/>
              <a:t>Global network</a:t>
            </a:r>
          </a:p>
        </p:txBody>
      </p:sp>
      <p:pic>
        <p:nvPicPr>
          <p:cNvPr id="2051" name="Picture 3" descr="S:\S.T.E B.V\Marketing and comunication\Logo\Logo\2016 - Modular off grid systems\solartechno ext logo2 excl. modular off grid system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546" y="6271773"/>
            <a:ext cx="2133600" cy="3965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3984" y="240754"/>
            <a:ext cx="2209797" cy="437356"/>
          </a:xfrm>
          <a:prstGeom prst="rect">
            <a:avLst/>
          </a:prstGeom>
        </p:spPr>
      </p:pic>
      <p:sp>
        <p:nvSpPr>
          <p:cNvPr id="7" name="Rectangle 6"/>
          <p:cNvSpPr/>
          <p:nvPr/>
        </p:nvSpPr>
        <p:spPr>
          <a:xfrm>
            <a:off x="6507856" y="6285406"/>
            <a:ext cx="2342051" cy="369332"/>
          </a:xfrm>
          <a:prstGeom prst="rect">
            <a:avLst/>
          </a:prstGeom>
        </p:spPr>
        <p:txBody>
          <a:bodyPr wrap="none">
            <a:spAutoFit/>
          </a:bodyPr>
          <a:lstStyle/>
          <a:p>
            <a:pPr lvl="0" algn="ctr">
              <a:spcBef>
                <a:spcPct val="20000"/>
              </a:spcBef>
              <a:defRPr/>
            </a:pPr>
            <a:r>
              <a:rPr lang="nl-NL" b="1" dirty="0">
                <a:solidFill>
                  <a:schemeClr val="tx2">
                    <a:lumMod val="75000"/>
                  </a:schemeClr>
                </a:solidFill>
              </a:rPr>
              <a:t>www.solartechno.com</a:t>
            </a:r>
          </a:p>
        </p:txBody>
      </p:sp>
      <p:grpSp>
        <p:nvGrpSpPr>
          <p:cNvPr id="11" name="Group 72">
            <a:extLst>
              <a:ext uri="{FF2B5EF4-FFF2-40B4-BE49-F238E27FC236}">
                <a16:creationId xmlns:a16="http://schemas.microsoft.com/office/drawing/2014/main" id="{8B2D5C9F-F89B-4BCC-A8D1-1904C94491D6}"/>
              </a:ext>
            </a:extLst>
          </p:cNvPr>
          <p:cNvGrpSpPr/>
          <p:nvPr/>
        </p:nvGrpSpPr>
        <p:grpSpPr>
          <a:xfrm>
            <a:off x="228611" y="1226677"/>
            <a:ext cx="8620887" cy="4174732"/>
            <a:chOff x="685797" y="1125535"/>
            <a:chExt cx="7156436" cy="3465507"/>
          </a:xfrm>
          <a:solidFill>
            <a:srgbClr val="FFC000"/>
          </a:solidFill>
        </p:grpSpPr>
        <p:sp>
          <p:nvSpPr>
            <p:cNvPr id="12" name="Freeform 6">
              <a:extLst>
                <a:ext uri="{FF2B5EF4-FFF2-40B4-BE49-F238E27FC236}">
                  <a16:creationId xmlns:a16="http://schemas.microsoft.com/office/drawing/2014/main" id="{3968F84D-839B-4B76-9E55-13E3C150D7A6}"/>
                </a:ext>
              </a:extLst>
            </p:cNvPr>
            <p:cNvSpPr>
              <a:spLocks/>
            </p:cNvSpPr>
            <p:nvPr/>
          </p:nvSpPr>
          <p:spPr bwMode="auto">
            <a:xfrm>
              <a:off x="808035" y="1968495"/>
              <a:ext cx="55563" cy="49213"/>
            </a:xfrm>
            <a:custGeom>
              <a:avLst/>
              <a:gdLst/>
              <a:ahLst/>
              <a:cxnLst>
                <a:cxn ang="0">
                  <a:pos x="28" y="0"/>
                </a:cxn>
                <a:cxn ang="0">
                  <a:pos x="34" y="0"/>
                </a:cxn>
                <a:cxn ang="0">
                  <a:pos x="35" y="4"/>
                </a:cxn>
                <a:cxn ang="0">
                  <a:pos x="35" y="12"/>
                </a:cxn>
                <a:cxn ang="0">
                  <a:pos x="34" y="20"/>
                </a:cxn>
                <a:cxn ang="0">
                  <a:pos x="32" y="26"/>
                </a:cxn>
                <a:cxn ang="0">
                  <a:pos x="28" y="28"/>
                </a:cxn>
                <a:cxn ang="0">
                  <a:pos x="20" y="30"/>
                </a:cxn>
                <a:cxn ang="0">
                  <a:pos x="11" y="31"/>
                </a:cxn>
                <a:cxn ang="0">
                  <a:pos x="2" y="30"/>
                </a:cxn>
                <a:cxn ang="0">
                  <a:pos x="0" y="28"/>
                </a:cxn>
                <a:cxn ang="0">
                  <a:pos x="4" y="24"/>
                </a:cxn>
                <a:cxn ang="0">
                  <a:pos x="9" y="22"/>
                </a:cxn>
                <a:cxn ang="0">
                  <a:pos x="17" y="19"/>
                </a:cxn>
                <a:cxn ang="0">
                  <a:pos x="20" y="17"/>
                </a:cxn>
                <a:cxn ang="0">
                  <a:pos x="24" y="13"/>
                </a:cxn>
                <a:cxn ang="0">
                  <a:pos x="24" y="9"/>
                </a:cxn>
                <a:cxn ang="0">
                  <a:pos x="27" y="4"/>
                </a:cxn>
                <a:cxn ang="0">
                  <a:pos x="27" y="1"/>
                </a:cxn>
                <a:cxn ang="0">
                  <a:pos x="28" y="0"/>
                </a:cxn>
              </a:cxnLst>
              <a:rect l="0" t="0" r="r" b="b"/>
              <a:pathLst>
                <a:path w="35" h="31">
                  <a:moveTo>
                    <a:pt x="28" y="0"/>
                  </a:moveTo>
                  <a:lnTo>
                    <a:pt x="34" y="0"/>
                  </a:lnTo>
                  <a:lnTo>
                    <a:pt x="35" y="4"/>
                  </a:lnTo>
                  <a:lnTo>
                    <a:pt x="35" y="12"/>
                  </a:lnTo>
                  <a:lnTo>
                    <a:pt x="34" y="20"/>
                  </a:lnTo>
                  <a:lnTo>
                    <a:pt x="32" y="26"/>
                  </a:lnTo>
                  <a:lnTo>
                    <a:pt x="28" y="28"/>
                  </a:lnTo>
                  <a:lnTo>
                    <a:pt x="20" y="30"/>
                  </a:lnTo>
                  <a:lnTo>
                    <a:pt x="11" y="31"/>
                  </a:lnTo>
                  <a:lnTo>
                    <a:pt x="2" y="30"/>
                  </a:lnTo>
                  <a:lnTo>
                    <a:pt x="0" y="28"/>
                  </a:lnTo>
                  <a:lnTo>
                    <a:pt x="4" y="24"/>
                  </a:lnTo>
                  <a:lnTo>
                    <a:pt x="9" y="22"/>
                  </a:lnTo>
                  <a:lnTo>
                    <a:pt x="17" y="19"/>
                  </a:lnTo>
                  <a:lnTo>
                    <a:pt x="20" y="17"/>
                  </a:lnTo>
                  <a:lnTo>
                    <a:pt x="24" y="13"/>
                  </a:lnTo>
                  <a:lnTo>
                    <a:pt x="24" y="9"/>
                  </a:lnTo>
                  <a:lnTo>
                    <a:pt x="27" y="4"/>
                  </a:lnTo>
                  <a:lnTo>
                    <a:pt x="27" y="1"/>
                  </a:lnTo>
                  <a:lnTo>
                    <a:pt x="28"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599E0871-AD6B-49FA-8429-42FF7FE7D9EC}"/>
                </a:ext>
              </a:extLst>
            </p:cNvPr>
            <p:cNvSpPr>
              <a:spLocks/>
            </p:cNvSpPr>
            <p:nvPr/>
          </p:nvSpPr>
          <p:spPr bwMode="auto">
            <a:xfrm>
              <a:off x="685797" y="2012946"/>
              <a:ext cx="69850" cy="22225"/>
            </a:xfrm>
            <a:custGeom>
              <a:avLst/>
              <a:gdLst/>
              <a:ahLst/>
              <a:cxnLst>
                <a:cxn ang="0">
                  <a:pos x="16" y="0"/>
                </a:cxn>
                <a:cxn ang="0">
                  <a:pos x="30" y="0"/>
                </a:cxn>
                <a:cxn ang="0">
                  <a:pos x="31" y="2"/>
                </a:cxn>
                <a:cxn ang="0">
                  <a:pos x="34" y="3"/>
                </a:cxn>
                <a:cxn ang="0">
                  <a:pos x="38" y="5"/>
                </a:cxn>
                <a:cxn ang="0">
                  <a:pos x="41" y="5"/>
                </a:cxn>
                <a:cxn ang="0">
                  <a:pos x="44" y="6"/>
                </a:cxn>
                <a:cxn ang="0">
                  <a:pos x="42" y="7"/>
                </a:cxn>
                <a:cxn ang="0">
                  <a:pos x="36" y="10"/>
                </a:cxn>
                <a:cxn ang="0">
                  <a:pos x="27" y="13"/>
                </a:cxn>
                <a:cxn ang="0">
                  <a:pos x="21" y="14"/>
                </a:cxn>
                <a:cxn ang="0">
                  <a:pos x="16" y="14"/>
                </a:cxn>
                <a:cxn ang="0">
                  <a:pos x="12" y="13"/>
                </a:cxn>
                <a:cxn ang="0">
                  <a:pos x="8" y="13"/>
                </a:cxn>
                <a:cxn ang="0">
                  <a:pos x="5" y="10"/>
                </a:cxn>
                <a:cxn ang="0">
                  <a:pos x="1" y="9"/>
                </a:cxn>
                <a:cxn ang="0">
                  <a:pos x="0" y="7"/>
                </a:cxn>
                <a:cxn ang="0">
                  <a:pos x="0" y="5"/>
                </a:cxn>
                <a:cxn ang="0">
                  <a:pos x="5" y="2"/>
                </a:cxn>
                <a:cxn ang="0">
                  <a:pos x="16" y="0"/>
                </a:cxn>
              </a:cxnLst>
              <a:rect l="0" t="0" r="r" b="b"/>
              <a:pathLst>
                <a:path w="44" h="14">
                  <a:moveTo>
                    <a:pt x="16" y="0"/>
                  </a:moveTo>
                  <a:lnTo>
                    <a:pt x="30" y="0"/>
                  </a:lnTo>
                  <a:lnTo>
                    <a:pt x="31" y="2"/>
                  </a:lnTo>
                  <a:lnTo>
                    <a:pt x="34" y="3"/>
                  </a:lnTo>
                  <a:lnTo>
                    <a:pt x="38" y="5"/>
                  </a:lnTo>
                  <a:lnTo>
                    <a:pt x="41" y="5"/>
                  </a:lnTo>
                  <a:lnTo>
                    <a:pt x="44" y="6"/>
                  </a:lnTo>
                  <a:lnTo>
                    <a:pt x="42" y="7"/>
                  </a:lnTo>
                  <a:lnTo>
                    <a:pt x="36" y="10"/>
                  </a:lnTo>
                  <a:lnTo>
                    <a:pt x="27" y="13"/>
                  </a:lnTo>
                  <a:lnTo>
                    <a:pt x="21" y="14"/>
                  </a:lnTo>
                  <a:lnTo>
                    <a:pt x="16" y="14"/>
                  </a:lnTo>
                  <a:lnTo>
                    <a:pt x="12" y="13"/>
                  </a:lnTo>
                  <a:lnTo>
                    <a:pt x="8" y="13"/>
                  </a:lnTo>
                  <a:lnTo>
                    <a:pt x="5" y="10"/>
                  </a:lnTo>
                  <a:lnTo>
                    <a:pt x="1" y="9"/>
                  </a:lnTo>
                  <a:lnTo>
                    <a:pt x="0" y="7"/>
                  </a:lnTo>
                  <a:lnTo>
                    <a:pt x="0" y="5"/>
                  </a:lnTo>
                  <a:lnTo>
                    <a:pt x="5" y="2"/>
                  </a:lnTo>
                  <a:lnTo>
                    <a:pt x="16"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4A9A7E7F-6614-48A5-AF43-FBA9C5755801}"/>
                </a:ext>
              </a:extLst>
            </p:cNvPr>
            <p:cNvSpPr>
              <a:spLocks/>
            </p:cNvSpPr>
            <p:nvPr/>
          </p:nvSpPr>
          <p:spPr bwMode="auto">
            <a:xfrm>
              <a:off x="841372" y="1830384"/>
              <a:ext cx="33338" cy="22225"/>
            </a:xfrm>
            <a:custGeom>
              <a:avLst/>
              <a:gdLst/>
              <a:ahLst/>
              <a:cxnLst>
                <a:cxn ang="0">
                  <a:pos x="10" y="0"/>
                </a:cxn>
                <a:cxn ang="0">
                  <a:pos x="20" y="0"/>
                </a:cxn>
                <a:cxn ang="0">
                  <a:pos x="20" y="2"/>
                </a:cxn>
                <a:cxn ang="0">
                  <a:pos x="21" y="4"/>
                </a:cxn>
                <a:cxn ang="0">
                  <a:pos x="20" y="6"/>
                </a:cxn>
                <a:cxn ang="0">
                  <a:pos x="18" y="9"/>
                </a:cxn>
                <a:cxn ang="0">
                  <a:pos x="17" y="10"/>
                </a:cxn>
                <a:cxn ang="0">
                  <a:pos x="15" y="13"/>
                </a:cxn>
                <a:cxn ang="0">
                  <a:pos x="14" y="14"/>
                </a:cxn>
                <a:cxn ang="0">
                  <a:pos x="11" y="14"/>
                </a:cxn>
                <a:cxn ang="0">
                  <a:pos x="3" y="10"/>
                </a:cxn>
                <a:cxn ang="0">
                  <a:pos x="0" y="7"/>
                </a:cxn>
                <a:cxn ang="0">
                  <a:pos x="0" y="6"/>
                </a:cxn>
                <a:cxn ang="0">
                  <a:pos x="2" y="4"/>
                </a:cxn>
                <a:cxn ang="0">
                  <a:pos x="7" y="2"/>
                </a:cxn>
                <a:cxn ang="0">
                  <a:pos x="9" y="2"/>
                </a:cxn>
                <a:cxn ang="0">
                  <a:pos x="10" y="0"/>
                </a:cxn>
              </a:cxnLst>
              <a:rect l="0" t="0" r="r" b="b"/>
              <a:pathLst>
                <a:path w="21" h="14">
                  <a:moveTo>
                    <a:pt x="10" y="0"/>
                  </a:moveTo>
                  <a:lnTo>
                    <a:pt x="20" y="0"/>
                  </a:lnTo>
                  <a:lnTo>
                    <a:pt x="20" y="2"/>
                  </a:lnTo>
                  <a:lnTo>
                    <a:pt x="21" y="4"/>
                  </a:lnTo>
                  <a:lnTo>
                    <a:pt x="20" y="6"/>
                  </a:lnTo>
                  <a:lnTo>
                    <a:pt x="18" y="9"/>
                  </a:lnTo>
                  <a:lnTo>
                    <a:pt x="17" y="10"/>
                  </a:lnTo>
                  <a:lnTo>
                    <a:pt x="15" y="13"/>
                  </a:lnTo>
                  <a:lnTo>
                    <a:pt x="14" y="14"/>
                  </a:lnTo>
                  <a:lnTo>
                    <a:pt x="11" y="14"/>
                  </a:lnTo>
                  <a:lnTo>
                    <a:pt x="3" y="10"/>
                  </a:lnTo>
                  <a:lnTo>
                    <a:pt x="0" y="7"/>
                  </a:lnTo>
                  <a:lnTo>
                    <a:pt x="0" y="6"/>
                  </a:lnTo>
                  <a:lnTo>
                    <a:pt x="2" y="4"/>
                  </a:lnTo>
                  <a:lnTo>
                    <a:pt x="7" y="2"/>
                  </a:lnTo>
                  <a:lnTo>
                    <a:pt x="9" y="2"/>
                  </a:lnTo>
                  <a:lnTo>
                    <a:pt x="10"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CB193811-61E5-4CF4-823B-4B8F8B75D541}"/>
                </a:ext>
              </a:extLst>
            </p:cNvPr>
            <p:cNvSpPr>
              <a:spLocks noEditPoints="1"/>
            </p:cNvSpPr>
            <p:nvPr/>
          </p:nvSpPr>
          <p:spPr bwMode="auto">
            <a:xfrm>
              <a:off x="828672" y="1482722"/>
              <a:ext cx="2687632" cy="3108320"/>
            </a:xfrm>
            <a:custGeom>
              <a:avLst/>
              <a:gdLst/>
              <a:ahLst/>
              <a:cxnLst>
                <a:cxn ang="0">
                  <a:pos x="1172" y="452"/>
                </a:cxn>
                <a:cxn ang="0">
                  <a:pos x="1105" y="463"/>
                </a:cxn>
                <a:cxn ang="0">
                  <a:pos x="986" y="406"/>
                </a:cxn>
                <a:cxn ang="0">
                  <a:pos x="565" y="385"/>
                </a:cxn>
                <a:cxn ang="0">
                  <a:pos x="684" y="22"/>
                </a:cxn>
                <a:cxn ang="0">
                  <a:pos x="823" y="59"/>
                </a:cxn>
                <a:cxn ang="0">
                  <a:pos x="905" y="74"/>
                </a:cxn>
                <a:cxn ang="0">
                  <a:pos x="968" y="67"/>
                </a:cxn>
                <a:cxn ang="0">
                  <a:pos x="1048" y="74"/>
                </a:cxn>
                <a:cxn ang="0">
                  <a:pos x="1065" y="22"/>
                </a:cxn>
                <a:cxn ang="0">
                  <a:pos x="1329" y="114"/>
                </a:cxn>
                <a:cxn ang="0">
                  <a:pos x="1307" y="186"/>
                </a:cxn>
                <a:cxn ang="0">
                  <a:pos x="1169" y="158"/>
                </a:cxn>
                <a:cxn ang="0">
                  <a:pos x="1156" y="117"/>
                </a:cxn>
                <a:cxn ang="0">
                  <a:pos x="1108" y="112"/>
                </a:cxn>
                <a:cxn ang="0">
                  <a:pos x="1116" y="169"/>
                </a:cxn>
                <a:cxn ang="0">
                  <a:pos x="1019" y="167"/>
                </a:cxn>
                <a:cxn ang="0">
                  <a:pos x="1090" y="297"/>
                </a:cxn>
                <a:cxn ang="0">
                  <a:pos x="1120" y="286"/>
                </a:cxn>
                <a:cxn ang="0">
                  <a:pos x="1152" y="188"/>
                </a:cxn>
                <a:cxn ang="0">
                  <a:pos x="1313" y="212"/>
                </a:cxn>
                <a:cxn ang="0">
                  <a:pos x="1410" y="367"/>
                </a:cxn>
                <a:cxn ang="0">
                  <a:pos x="1389" y="384"/>
                </a:cxn>
                <a:cxn ang="0">
                  <a:pos x="1316" y="370"/>
                </a:cxn>
                <a:cxn ang="0">
                  <a:pos x="1333" y="414"/>
                </a:cxn>
                <a:cxn ang="0">
                  <a:pos x="1288" y="448"/>
                </a:cxn>
                <a:cxn ang="0">
                  <a:pos x="1190" y="528"/>
                </a:cxn>
                <a:cxn ang="0">
                  <a:pos x="1116" y="713"/>
                </a:cxn>
                <a:cxn ang="0">
                  <a:pos x="998" y="676"/>
                </a:cxn>
                <a:cxn ang="0">
                  <a:pos x="905" y="818"/>
                </a:cxn>
                <a:cxn ang="0">
                  <a:pos x="1012" y="881"/>
                </a:cxn>
                <a:cxn ang="0">
                  <a:pos x="1139" y="980"/>
                </a:cxn>
                <a:cxn ang="0">
                  <a:pos x="1257" y="948"/>
                </a:cxn>
                <a:cxn ang="0">
                  <a:pos x="1358" y="962"/>
                </a:cxn>
                <a:cxn ang="0">
                  <a:pos x="1488" y="1084"/>
                </a:cxn>
                <a:cxn ang="0">
                  <a:pos x="1502" y="1151"/>
                </a:cxn>
                <a:cxn ang="0">
                  <a:pos x="1657" y="1189"/>
                </a:cxn>
                <a:cxn ang="0">
                  <a:pos x="1595" y="1469"/>
                </a:cxn>
                <a:cxn ang="0">
                  <a:pos x="1462" y="1627"/>
                </a:cxn>
                <a:cxn ang="0">
                  <a:pos x="1347" y="1710"/>
                </a:cxn>
                <a:cxn ang="0">
                  <a:pos x="1290" y="1825"/>
                </a:cxn>
                <a:cxn ang="0">
                  <a:pos x="1228" y="1949"/>
                </a:cxn>
                <a:cxn ang="0">
                  <a:pos x="1179" y="1883"/>
                </a:cxn>
                <a:cxn ang="0">
                  <a:pos x="1195" y="1684"/>
                </a:cxn>
                <a:cxn ang="0">
                  <a:pos x="1240" y="1463"/>
                </a:cxn>
                <a:cxn ang="0">
                  <a:pos x="1105" y="1128"/>
                </a:cxn>
                <a:cxn ang="0">
                  <a:pos x="1076" y="1000"/>
                </a:cxn>
                <a:cxn ang="0">
                  <a:pos x="918" y="889"/>
                </a:cxn>
                <a:cxn ang="0">
                  <a:pos x="745" y="732"/>
                </a:cxn>
                <a:cxn ang="0">
                  <a:pos x="713" y="755"/>
                </a:cxn>
                <a:cxn ang="0">
                  <a:pos x="583" y="581"/>
                </a:cxn>
                <a:cxn ang="0">
                  <a:pos x="475" y="311"/>
                </a:cxn>
                <a:cxn ang="0">
                  <a:pos x="372" y="234"/>
                </a:cxn>
                <a:cxn ang="0">
                  <a:pos x="196" y="222"/>
                </a:cxn>
                <a:cxn ang="0">
                  <a:pos x="77" y="302"/>
                </a:cxn>
                <a:cxn ang="0">
                  <a:pos x="90" y="241"/>
                </a:cxn>
                <a:cxn ang="0">
                  <a:pos x="89" y="162"/>
                </a:cxn>
                <a:cxn ang="0">
                  <a:pos x="71" y="115"/>
                </a:cxn>
                <a:cxn ang="0">
                  <a:pos x="129" y="54"/>
                </a:cxn>
                <a:cxn ang="0">
                  <a:pos x="343" y="74"/>
                </a:cxn>
                <a:cxn ang="0">
                  <a:pos x="516" y="63"/>
                </a:cxn>
                <a:cxn ang="0">
                  <a:pos x="636" y="59"/>
                </a:cxn>
                <a:cxn ang="0">
                  <a:pos x="603" y="6"/>
                </a:cxn>
              </a:cxnLst>
              <a:rect l="0" t="0" r="r" b="b"/>
              <a:pathLst>
                <a:path w="1693" h="1958">
                  <a:moveTo>
                    <a:pt x="1142" y="450"/>
                  </a:moveTo>
                  <a:lnTo>
                    <a:pt x="1139" y="451"/>
                  </a:lnTo>
                  <a:lnTo>
                    <a:pt x="1127" y="463"/>
                  </a:lnTo>
                  <a:lnTo>
                    <a:pt x="1121" y="470"/>
                  </a:lnTo>
                  <a:lnTo>
                    <a:pt x="1117" y="476"/>
                  </a:lnTo>
                  <a:lnTo>
                    <a:pt x="1116" y="478"/>
                  </a:lnTo>
                  <a:lnTo>
                    <a:pt x="1115" y="478"/>
                  </a:lnTo>
                  <a:lnTo>
                    <a:pt x="1113" y="480"/>
                  </a:lnTo>
                  <a:lnTo>
                    <a:pt x="1111" y="481"/>
                  </a:lnTo>
                  <a:lnTo>
                    <a:pt x="1106" y="482"/>
                  </a:lnTo>
                  <a:lnTo>
                    <a:pt x="1102" y="485"/>
                  </a:lnTo>
                  <a:lnTo>
                    <a:pt x="1100" y="487"/>
                  </a:lnTo>
                  <a:lnTo>
                    <a:pt x="1093" y="493"/>
                  </a:lnTo>
                  <a:lnTo>
                    <a:pt x="1091" y="493"/>
                  </a:lnTo>
                  <a:lnTo>
                    <a:pt x="1091" y="495"/>
                  </a:lnTo>
                  <a:lnTo>
                    <a:pt x="1094" y="500"/>
                  </a:lnTo>
                  <a:lnTo>
                    <a:pt x="1100" y="500"/>
                  </a:lnTo>
                  <a:lnTo>
                    <a:pt x="1104" y="499"/>
                  </a:lnTo>
                  <a:lnTo>
                    <a:pt x="1106" y="497"/>
                  </a:lnTo>
                  <a:lnTo>
                    <a:pt x="1111" y="495"/>
                  </a:lnTo>
                  <a:lnTo>
                    <a:pt x="1113" y="492"/>
                  </a:lnTo>
                  <a:lnTo>
                    <a:pt x="1121" y="485"/>
                  </a:lnTo>
                  <a:lnTo>
                    <a:pt x="1131" y="481"/>
                  </a:lnTo>
                  <a:lnTo>
                    <a:pt x="1138" y="476"/>
                  </a:lnTo>
                  <a:lnTo>
                    <a:pt x="1142" y="471"/>
                  </a:lnTo>
                  <a:lnTo>
                    <a:pt x="1147" y="469"/>
                  </a:lnTo>
                  <a:lnTo>
                    <a:pt x="1152" y="467"/>
                  </a:lnTo>
                  <a:lnTo>
                    <a:pt x="1157" y="465"/>
                  </a:lnTo>
                  <a:lnTo>
                    <a:pt x="1165" y="462"/>
                  </a:lnTo>
                  <a:lnTo>
                    <a:pt x="1171" y="459"/>
                  </a:lnTo>
                  <a:lnTo>
                    <a:pt x="1172" y="456"/>
                  </a:lnTo>
                  <a:lnTo>
                    <a:pt x="1173" y="455"/>
                  </a:lnTo>
                  <a:lnTo>
                    <a:pt x="1172" y="452"/>
                  </a:lnTo>
                  <a:lnTo>
                    <a:pt x="1167" y="450"/>
                  </a:lnTo>
                  <a:lnTo>
                    <a:pt x="1142" y="450"/>
                  </a:lnTo>
                  <a:close/>
                  <a:moveTo>
                    <a:pt x="1053" y="415"/>
                  </a:moveTo>
                  <a:lnTo>
                    <a:pt x="1044" y="418"/>
                  </a:lnTo>
                  <a:lnTo>
                    <a:pt x="1034" y="422"/>
                  </a:lnTo>
                  <a:lnTo>
                    <a:pt x="1027" y="430"/>
                  </a:lnTo>
                  <a:lnTo>
                    <a:pt x="1026" y="440"/>
                  </a:lnTo>
                  <a:lnTo>
                    <a:pt x="1026" y="489"/>
                  </a:lnTo>
                  <a:lnTo>
                    <a:pt x="1028" y="495"/>
                  </a:lnTo>
                  <a:lnTo>
                    <a:pt x="1033" y="497"/>
                  </a:lnTo>
                  <a:lnTo>
                    <a:pt x="1035" y="497"/>
                  </a:lnTo>
                  <a:lnTo>
                    <a:pt x="1041" y="495"/>
                  </a:lnTo>
                  <a:lnTo>
                    <a:pt x="1042" y="492"/>
                  </a:lnTo>
                  <a:lnTo>
                    <a:pt x="1042" y="477"/>
                  </a:lnTo>
                  <a:lnTo>
                    <a:pt x="1041" y="470"/>
                  </a:lnTo>
                  <a:lnTo>
                    <a:pt x="1044" y="451"/>
                  </a:lnTo>
                  <a:lnTo>
                    <a:pt x="1046" y="445"/>
                  </a:lnTo>
                  <a:lnTo>
                    <a:pt x="1056" y="436"/>
                  </a:lnTo>
                  <a:lnTo>
                    <a:pt x="1059" y="432"/>
                  </a:lnTo>
                  <a:lnTo>
                    <a:pt x="1067" y="429"/>
                  </a:lnTo>
                  <a:lnTo>
                    <a:pt x="1072" y="429"/>
                  </a:lnTo>
                  <a:lnTo>
                    <a:pt x="1076" y="430"/>
                  </a:lnTo>
                  <a:lnTo>
                    <a:pt x="1082" y="436"/>
                  </a:lnTo>
                  <a:lnTo>
                    <a:pt x="1085" y="440"/>
                  </a:lnTo>
                  <a:lnTo>
                    <a:pt x="1086" y="445"/>
                  </a:lnTo>
                  <a:lnTo>
                    <a:pt x="1086" y="460"/>
                  </a:lnTo>
                  <a:lnTo>
                    <a:pt x="1087" y="470"/>
                  </a:lnTo>
                  <a:lnTo>
                    <a:pt x="1091" y="473"/>
                  </a:lnTo>
                  <a:lnTo>
                    <a:pt x="1094" y="473"/>
                  </a:lnTo>
                  <a:lnTo>
                    <a:pt x="1097" y="470"/>
                  </a:lnTo>
                  <a:lnTo>
                    <a:pt x="1101" y="469"/>
                  </a:lnTo>
                  <a:lnTo>
                    <a:pt x="1104" y="466"/>
                  </a:lnTo>
                  <a:lnTo>
                    <a:pt x="1105" y="463"/>
                  </a:lnTo>
                  <a:lnTo>
                    <a:pt x="1106" y="459"/>
                  </a:lnTo>
                  <a:lnTo>
                    <a:pt x="1105" y="456"/>
                  </a:lnTo>
                  <a:lnTo>
                    <a:pt x="1104" y="450"/>
                  </a:lnTo>
                  <a:lnTo>
                    <a:pt x="1104" y="441"/>
                  </a:lnTo>
                  <a:lnTo>
                    <a:pt x="1105" y="434"/>
                  </a:lnTo>
                  <a:lnTo>
                    <a:pt x="1108" y="430"/>
                  </a:lnTo>
                  <a:lnTo>
                    <a:pt x="1108" y="436"/>
                  </a:lnTo>
                  <a:lnTo>
                    <a:pt x="1111" y="440"/>
                  </a:lnTo>
                  <a:lnTo>
                    <a:pt x="1112" y="443"/>
                  </a:lnTo>
                  <a:lnTo>
                    <a:pt x="1116" y="444"/>
                  </a:lnTo>
                  <a:lnTo>
                    <a:pt x="1119" y="445"/>
                  </a:lnTo>
                  <a:lnTo>
                    <a:pt x="1121" y="445"/>
                  </a:lnTo>
                  <a:lnTo>
                    <a:pt x="1123" y="443"/>
                  </a:lnTo>
                  <a:lnTo>
                    <a:pt x="1121" y="437"/>
                  </a:lnTo>
                  <a:lnTo>
                    <a:pt x="1117" y="429"/>
                  </a:lnTo>
                  <a:lnTo>
                    <a:pt x="1113" y="423"/>
                  </a:lnTo>
                  <a:lnTo>
                    <a:pt x="1109" y="421"/>
                  </a:lnTo>
                  <a:lnTo>
                    <a:pt x="1100" y="419"/>
                  </a:lnTo>
                  <a:lnTo>
                    <a:pt x="1089" y="419"/>
                  </a:lnTo>
                  <a:lnTo>
                    <a:pt x="1083" y="421"/>
                  </a:lnTo>
                  <a:lnTo>
                    <a:pt x="1079" y="421"/>
                  </a:lnTo>
                  <a:lnTo>
                    <a:pt x="1069" y="418"/>
                  </a:lnTo>
                  <a:lnTo>
                    <a:pt x="1061" y="415"/>
                  </a:lnTo>
                  <a:lnTo>
                    <a:pt x="1053" y="415"/>
                  </a:lnTo>
                  <a:close/>
                  <a:moveTo>
                    <a:pt x="1030" y="367"/>
                  </a:moveTo>
                  <a:lnTo>
                    <a:pt x="1024" y="370"/>
                  </a:lnTo>
                  <a:lnTo>
                    <a:pt x="1000" y="386"/>
                  </a:lnTo>
                  <a:lnTo>
                    <a:pt x="989" y="389"/>
                  </a:lnTo>
                  <a:lnTo>
                    <a:pt x="983" y="392"/>
                  </a:lnTo>
                  <a:lnTo>
                    <a:pt x="982" y="393"/>
                  </a:lnTo>
                  <a:lnTo>
                    <a:pt x="981" y="396"/>
                  </a:lnTo>
                  <a:lnTo>
                    <a:pt x="981" y="403"/>
                  </a:lnTo>
                  <a:lnTo>
                    <a:pt x="986" y="406"/>
                  </a:lnTo>
                  <a:lnTo>
                    <a:pt x="996" y="406"/>
                  </a:lnTo>
                  <a:lnTo>
                    <a:pt x="1009" y="399"/>
                  </a:lnTo>
                  <a:lnTo>
                    <a:pt x="1015" y="397"/>
                  </a:lnTo>
                  <a:lnTo>
                    <a:pt x="1019" y="396"/>
                  </a:lnTo>
                  <a:lnTo>
                    <a:pt x="1020" y="396"/>
                  </a:lnTo>
                  <a:lnTo>
                    <a:pt x="1022" y="397"/>
                  </a:lnTo>
                  <a:lnTo>
                    <a:pt x="1022" y="399"/>
                  </a:lnTo>
                  <a:lnTo>
                    <a:pt x="1024" y="402"/>
                  </a:lnTo>
                  <a:lnTo>
                    <a:pt x="1027" y="403"/>
                  </a:lnTo>
                  <a:lnTo>
                    <a:pt x="1031" y="403"/>
                  </a:lnTo>
                  <a:lnTo>
                    <a:pt x="1050" y="406"/>
                  </a:lnTo>
                  <a:lnTo>
                    <a:pt x="1056" y="406"/>
                  </a:lnTo>
                  <a:lnTo>
                    <a:pt x="1059" y="403"/>
                  </a:lnTo>
                  <a:lnTo>
                    <a:pt x="1061" y="397"/>
                  </a:lnTo>
                  <a:lnTo>
                    <a:pt x="1063" y="396"/>
                  </a:lnTo>
                  <a:lnTo>
                    <a:pt x="1064" y="393"/>
                  </a:lnTo>
                  <a:lnTo>
                    <a:pt x="1064" y="391"/>
                  </a:lnTo>
                  <a:lnTo>
                    <a:pt x="1061" y="388"/>
                  </a:lnTo>
                  <a:lnTo>
                    <a:pt x="1052" y="384"/>
                  </a:lnTo>
                  <a:lnTo>
                    <a:pt x="1042" y="377"/>
                  </a:lnTo>
                  <a:lnTo>
                    <a:pt x="1035" y="370"/>
                  </a:lnTo>
                  <a:lnTo>
                    <a:pt x="1030" y="367"/>
                  </a:lnTo>
                  <a:close/>
                  <a:moveTo>
                    <a:pt x="538" y="358"/>
                  </a:moveTo>
                  <a:lnTo>
                    <a:pt x="536" y="360"/>
                  </a:lnTo>
                  <a:lnTo>
                    <a:pt x="538" y="362"/>
                  </a:lnTo>
                  <a:lnTo>
                    <a:pt x="540" y="367"/>
                  </a:lnTo>
                  <a:lnTo>
                    <a:pt x="543" y="370"/>
                  </a:lnTo>
                  <a:lnTo>
                    <a:pt x="544" y="373"/>
                  </a:lnTo>
                  <a:lnTo>
                    <a:pt x="549" y="377"/>
                  </a:lnTo>
                  <a:lnTo>
                    <a:pt x="557" y="381"/>
                  </a:lnTo>
                  <a:lnTo>
                    <a:pt x="561" y="382"/>
                  </a:lnTo>
                  <a:lnTo>
                    <a:pt x="564" y="384"/>
                  </a:lnTo>
                  <a:lnTo>
                    <a:pt x="565" y="385"/>
                  </a:lnTo>
                  <a:lnTo>
                    <a:pt x="566" y="388"/>
                  </a:lnTo>
                  <a:lnTo>
                    <a:pt x="566" y="391"/>
                  </a:lnTo>
                  <a:lnTo>
                    <a:pt x="568" y="395"/>
                  </a:lnTo>
                  <a:lnTo>
                    <a:pt x="568" y="399"/>
                  </a:lnTo>
                  <a:lnTo>
                    <a:pt x="570" y="402"/>
                  </a:lnTo>
                  <a:lnTo>
                    <a:pt x="573" y="407"/>
                  </a:lnTo>
                  <a:lnTo>
                    <a:pt x="576" y="407"/>
                  </a:lnTo>
                  <a:lnTo>
                    <a:pt x="579" y="404"/>
                  </a:lnTo>
                  <a:lnTo>
                    <a:pt x="580" y="400"/>
                  </a:lnTo>
                  <a:lnTo>
                    <a:pt x="580" y="397"/>
                  </a:lnTo>
                  <a:lnTo>
                    <a:pt x="579" y="393"/>
                  </a:lnTo>
                  <a:lnTo>
                    <a:pt x="576" y="388"/>
                  </a:lnTo>
                  <a:lnTo>
                    <a:pt x="564" y="376"/>
                  </a:lnTo>
                  <a:lnTo>
                    <a:pt x="557" y="370"/>
                  </a:lnTo>
                  <a:lnTo>
                    <a:pt x="553" y="367"/>
                  </a:lnTo>
                  <a:lnTo>
                    <a:pt x="551" y="367"/>
                  </a:lnTo>
                  <a:lnTo>
                    <a:pt x="549" y="365"/>
                  </a:lnTo>
                  <a:lnTo>
                    <a:pt x="546" y="363"/>
                  </a:lnTo>
                  <a:lnTo>
                    <a:pt x="544" y="360"/>
                  </a:lnTo>
                  <a:lnTo>
                    <a:pt x="542" y="359"/>
                  </a:lnTo>
                  <a:lnTo>
                    <a:pt x="540" y="358"/>
                  </a:lnTo>
                  <a:lnTo>
                    <a:pt x="538" y="358"/>
                  </a:lnTo>
                  <a:close/>
                  <a:moveTo>
                    <a:pt x="633" y="0"/>
                  </a:moveTo>
                  <a:lnTo>
                    <a:pt x="646" y="0"/>
                  </a:lnTo>
                  <a:lnTo>
                    <a:pt x="650" y="1"/>
                  </a:lnTo>
                  <a:lnTo>
                    <a:pt x="651" y="3"/>
                  </a:lnTo>
                  <a:lnTo>
                    <a:pt x="652" y="3"/>
                  </a:lnTo>
                  <a:lnTo>
                    <a:pt x="652" y="4"/>
                  </a:lnTo>
                  <a:lnTo>
                    <a:pt x="654" y="6"/>
                  </a:lnTo>
                  <a:lnTo>
                    <a:pt x="655" y="8"/>
                  </a:lnTo>
                  <a:lnTo>
                    <a:pt x="666" y="14"/>
                  </a:lnTo>
                  <a:lnTo>
                    <a:pt x="673" y="18"/>
                  </a:lnTo>
                  <a:lnTo>
                    <a:pt x="684" y="22"/>
                  </a:lnTo>
                  <a:lnTo>
                    <a:pt x="688" y="23"/>
                  </a:lnTo>
                  <a:lnTo>
                    <a:pt x="691" y="26"/>
                  </a:lnTo>
                  <a:lnTo>
                    <a:pt x="692" y="26"/>
                  </a:lnTo>
                  <a:lnTo>
                    <a:pt x="693" y="28"/>
                  </a:lnTo>
                  <a:lnTo>
                    <a:pt x="695" y="28"/>
                  </a:lnTo>
                  <a:lnTo>
                    <a:pt x="696" y="29"/>
                  </a:lnTo>
                  <a:lnTo>
                    <a:pt x="703" y="29"/>
                  </a:lnTo>
                  <a:lnTo>
                    <a:pt x="732" y="25"/>
                  </a:lnTo>
                  <a:lnTo>
                    <a:pt x="741" y="25"/>
                  </a:lnTo>
                  <a:lnTo>
                    <a:pt x="750" y="26"/>
                  </a:lnTo>
                  <a:lnTo>
                    <a:pt x="756" y="30"/>
                  </a:lnTo>
                  <a:lnTo>
                    <a:pt x="760" y="38"/>
                  </a:lnTo>
                  <a:lnTo>
                    <a:pt x="763" y="47"/>
                  </a:lnTo>
                  <a:lnTo>
                    <a:pt x="767" y="54"/>
                  </a:lnTo>
                  <a:lnTo>
                    <a:pt x="770" y="54"/>
                  </a:lnTo>
                  <a:lnTo>
                    <a:pt x="770" y="51"/>
                  </a:lnTo>
                  <a:lnTo>
                    <a:pt x="769" y="43"/>
                  </a:lnTo>
                  <a:lnTo>
                    <a:pt x="766" y="34"/>
                  </a:lnTo>
                  <a:lnTo>
                    <a:pt x="763" y="21"/>
                  </a:lnTo>
                  <a:lnTo>
                    <a:pt x="765" y="17"/>
                  </a:lnTo>
                  <a:lnTo>
                    <a:pt x="769" y="15"/>
                  </a:lnTo>
                  <a:lnTo>
                    <a:pt x="776" y="17"/>
                  </a:lnTo>
                  <a:lnTo>
                    <a:pt x="781" y="18"/>
                  </a:lnTo>
                  <a:lnTo>
                    <a:pt x="788" y="19"/>
                  </a:lnTo>
                  <a:lnTo>
                    <a:pt x="796" y="19"/>
                  </a:lnTo>
                  <a:lnTo>
                    <a:pt x="803" y="18"/>
                  </a:lnTo>
                  <a:lnTo>
                    <a:pt x="808" y="18"/>
                  </a:lnTo>
                  <a:lnTo>
                    <a:pt x="811" y="21"/>
                  </a:lnTo>
                  <a:lnTo>
                    <a:pt x="810" y="25"/>
                  </a:lnTo>
                  <a:lnTo>
                    <a:pt x="804" y="36"/>
                  </a:lnTo>
                  <a:lnTo>
                    <a:pt x="807" y="44"/>
                  </a:lnTo>
                  <a:lnTo>
                    <a:pt x="815" y="54"/>
                  </a:lnTo>
                  <a:lnTo>
                    <a:pt x="823" y="59"/>
                  </a:lnTo>
                  <a:lnTo>
                    <a:pt x="832" y="60"/>
                  </a:lnTo>
                  <a:lnTo>
                    <a:pt x="837" y="60"/>
                  </a:lnTo>
                  <a:lnTo>
                    <a:pt x="841" y="62"/>
                  </a:lnTo>
                  <a:lnTo>
                    <a:pt x="844" y="62"/>
                  </a:lnTo>
                  <a:lnTo>
                    <a:pt x="849" y="65"/>
                  </a:lnTo>
                  <a:lnTo>
                    <a:pt x="852" y="67"/>
                  </a:lnTo>
                  <a:lnTo>
                    <a:pt x="852" y="73"/>
                  </a:lnTo>
                  <a:lnTo>
                    <a:pt x="851" y="77"/>
                  </a:lnTo>
                  <a:lnTo>
                    <a:pt x="844" y="84"/>
                  </a:lnTo>
                  <a:lnTo>
                    <a:pt x="836" y="86"/>
                  </a:lnTo>
                  <a:lnTo>
                    <a:pt x="826" y="89"/>
                  </a:lnTo>
                  <a:lnTo>
                    <a:pt x="808" y="89"/>
                  </a:lnTo>
                  <a:lnTo>
                    <a:pt x="804" y="91"/>
                  </a:lnTo>
                  <a:lnTo>
                    <a:pt x="801" y="92"/>
                  </a:lnTo>
                  <a:lnTo>
                    <a:pt x="797" y="93"/>
                  </a:lnTo>
                  <a:lnTo>
                    <a:pt x="795" y="99"/>
                  </a:lnTo>
                  <a:lnTo>
                    <a:pt x="795" y="102"/>
                  </a:lnTo>
                  <a:lnTo>
                    <a:pt x="800" y="106"/>
                  </a:lnTo>
                  <a:lnTo>
                    <a:pt x="808" y="107"/>
                  </a:lnTo>
                  <a:lnTo>
                    <a:pt x="818" y="106"/>
                  </a:lnTo>
                  <a:lnTo>
                    <a:pt x="837" y="106"/>
                  </a:lnTo>
                  <a:lnTo>
                    <a:pt x="849" y="107"/>
                  </a:lnTo>
                  <a:lnTo>
                    <a:pt x="877" y="107"/>
                  </a:lnTo>
                  <a:lnTo>
                    <a:pt x="885" y="106"/>
                  </a:lnTo>
                  <a:lnTo>
                    <a:pt x="890" y="100"/>
                  </a:lnTo>
                  <a:lnTo>
                    <a:pt x="892" y="93"/>
                  </a:lnTo>
                  <a:lnTo>
                    <a:pt x="889" y="86"/>
                  </a:lnTo>
                  <a:lnTo>
                    <a:pt x="882" y="82"/>
                  </a:lnTo>
                  <a:lnTo>
                    <a:pt x="877" y="80"/>
                  </a:lnTo>
                  <a:lnTo>
                    <a:pt x="877" y="78"/>
                  </a:lnTo>
                  <a:lnTo>
                    <a:pt x="878" y="75"/>
                  </a:lnTo>
                  <a:lnTo>
                    <a:pt x="879" y="74"/>
                  </a:lnTo>
                  <a:lnTo>
                    <a:pt x="905" y="74"/>
                  </a:lnTo>
                  <a:lnTo>
                    <a:pt x="908" y="73"/>
                  </a:lnTo>
                  <a:lnTo>
                    <a:pt x="910" y="73"/>
                  </a:lnTo>
                  <a:lnTo>
                    <a:pt x="910" y="80"/>
                  </a:lnTo>
                  <a:lnTo>
                    <a:pt x="911" y="88"/>
                  </a:lnTo>
                  <a:lnTo>
                    <a:pt x="911" y="102"/>
                  </a:lnTo>
                  <a:lnTo>
                    <a:pt x="912" y="106"/>
                  </a:lnTo>
                  <a:lnTo>
                    <a:pt x="914" y="108"/>
                  </a:lnTo>
                  <a:lnTo>
                    <a:pt x="916" y="111"/>
                  </a:lnTo>
                  <a:lnTo>
                    <a:pt x="922" y="111"/>
                  </a:lnTo>
                  <a:lnTo>
                    <a:pt x="925" y="110"/>
                  </a:lnTo>
                  <a:lnTo>
                    <a:pt x="927" y="107"/>
                  </a:lnTo>
                  <a:lnTo>
                    <a:pt x="929" y="104"/>
                  </a:lnTo>
                  <a:lnTo>
                    <a:pt x="933" y="100"/>
                  </a:lnTo>
                  <a:lnTo>
                    <a:pt x="935" y="99"/>
                  </a:lnTo>
                  <a:lnTo>
                    <a:pt x="940" y="96"/>
                  </a:lnTo>
                  <a:lnTo>
                    <a:pt x="941" y="89"/>
                  </a:lnTo>
                  <a:lnTo>
                    <a:pt x="940" y="80"/>
                  </a:lnTo>
                  <a:lnTo>
                    <a:pt x="937" y="71"/>
                  </a:lnTo>
                  <a:lnTo>
                    <a:pt x="931" y="58"/>
                  </a:lnTo>
                  <a:lnTo>
                    <a:pt x="930" y="47"/>
                  </a:lnTo>
                  <a:lnTo>
                    <a:pt x="931" y="44"/>
                  </a:lnTo>
                  <a:lnTo>
                    <a:pt x="934" y="43"/>
                  </a:lnTo>
                  <a:lnTo>
                    <a:pt x="938" y="41"/>
                  </a:lnTo>
                  <a:lnTo>
                    <a:pt x="942" y="43"/>
                  </a:lnTo>
                  <a:lnTo>
                    <a:pt x="946" y="43"/>
                  </a:lnTo>
                  <a:lnTo>
                    <a:pt x="956" y="52"/>
                  </a:lnTo>
                  <a:lnTo>
                    <a:pt x="959" y="56"/>
                  </a:lnTo>
                  <a:lnTo>
                    <a:pt x="961" y="59"/>
                  </a:lnTo>
                  <a:lnTo>
                    <a:pt x="963" y="62"/>
                  </a:lnTo>
                  <a:lnTo>
                    <a:pt x="966" y="63"/>
                  </a:lnTo>
                  <a:lnTo>
                    <a:pt x="966" y="65"/>
                  </a:lnTo>
                  <a:lnTo>
                    <a:pt x="967" y="65"/>
                  </a:lnTo>
                  <a:lnTo>
                    <a:pt x="968" y="67"/>
                  </a:lnTo>
                  <a:lnTo>
                    <a:pt x="971" y="69"/>
                  </a:lnTo>
                  <a:lnTo>
                    <a:pt x="974" y="73"/>
                  </a:lnTo>
                  <a:lnTo>
                    <a:pt x="977" y="75"/>
                  </a:lnTo>
                  <a:lnTo>
                    <a:pt x="982" y="84"/>
                  </a:lnTo>
                  <a:lnTo>
                    <a:pt x="983" y="88"/>
                  </a:lnTo>
                  <a:lnTo>
                    <a:pt x="985" y="91"/>
                  </a:lnTo>
                  <a:lnTo>
                    <a:pt x="987" y="91"/>
                  </a:lnTo>
                  <a:lnTo>
                    <a:pt x="993" y="88"/>
                  </a:lnTo>
                  <a:lnTo>
                    <a:pt x="996" y="85"/>
                  </a:lnTo>
                  <a:lnTo>
                    <a:pt x="1000" y="82"/>
                  </a:lnTo>
                  <a:lnTo>
                    <a:pt x="1002" y="81"/>
                  </a:lnTo>
                  <a:lnTo>
                    <a:pt x="1005" y="81"/>
                  </a:lnTo>
                  <a:lnTo>
                    <a:pt x="1011" y="84"/>
                  </a:lnTo>
                  <a:lnTo>
                    <a:pt x="1015" y="86"/>
                  </a:lnTo>
                  <a:lnTo>
                    <a:pt x="1018" y="92"/>
                  </a:lnTo>
                  <a:lnTo>
                    <a:pt x="1018" y="106"/>
                  </a:lnTo>
                  <a:lnTo>
                    <a:pt x="1016" y="110"/>
                  </a:lnTo>
                  <a:lnTo>
                    <a:pt x="1016" y="111"/>
                  </a:lnTo>
                  <a:lnTo>
                    <a:pt x="1020" y="111"/>
                  </a:lnTo>
                  <a:lnTo>
                    <a:pt x="1023" y="110"/>
                  </a:lnTo>
                  <a:lnTo>
                    <a:pt x="1028" y="104"/>
                  </a:lnTo>
                  <a:lnTo>
                    <a:pt x="1031" y="99"/>
                  </a:lnTo>
                  <a:lnTo>
                    <a:pt x="1034" y="96"/>
                  </a:lnTo>
                  <a:lnTo>
                    <a:pt x="1037" y="95"/>
                  </a:lnTo>
                  <a:lnTo>
                    <a:pt x="1039" y="95"/>
                  </a:lnTo>
                  <a:lnTo>
                    <a:pt x="1044" y="93"/>
                  </a:lnTo>
                  <a:lnTo>
                    <a:pt x="1046" y="92"/>
                  </a:lnTo>
                  <a:lnTo>
                    <a:pt x="1048" y="91"/>
                  </a:lnTo>
                  <a:lnTo>
                    <a:pt x="1049" y="88"/>
                  </a:lnTo>
                  <a:lnTo>
                    <a:pt x="1049" y="84"/>
                  </a:lnTo>
                  <a:lnTo>
                    <a:pt x="1050" y="80"/>
                  </a:lnTo>
                  <a:lnTo>
                    <a:pt x="1050" y="74"/>
                  </a:lnTo>
                  <a:lnTo>
                    <a:pt x="1048" y="74"/>
                  </a:lnTo>
                  <a:lnTo>
                    <a:pt x="1042" y="73"/>
                  </a:lnTo>
                  <a:lnTo>
                    <a:pt x="1033" y="71"/>
                  </a:lnTo>
                  <a:lnTo>
                    <a:pt x="1012" y="71"/>
                  </a:lnTo>
                  <a:lnTo>
                    <a:pt x="1004" y="69"/>
                  </a:lnTo>
                  <a:lnTo>
                    <a:pt x="994" y="62"/>
                  </a:lnTo>
                  <a:lnTo>
                    <a:pt x="989" y="55"/>
                  </a:lnTo>
                  <a:lnTo>
                    <a:pt x="987" y="49"/>
                  </a:lnTo>
                  <a:lnTo>
                    <a:pt x="987" y="43"/>
                  </a:lnTo>
                  <a:lnTo>
                    <a:pt x="985" y="37"/>
                  </a:lnTo>
                  <a:lnTo>
                    <a:pt x="985" y="32"/>
                  </a:lnTo>
                  <a:lnTo>
                    <a:pt x="989" y="28"/>
                  </a:lnTo>
                  <a:lnTo>
                    <a:pt x="997" y="23"/>
                  </a:lnTo>
                  <a:lnTo>
                    <a:pt x="1016" y="15"/>
                  </a:lnTo>
                  <a:lnTo>
                    <a:pt x="1024" y="12"/>
                  </a:lnTo>
                  <a:lnTo>
                    <a:pt x="1031" y="12"/>
                  </a:lnTo>
                  <a:lnTo>
                    <a:pt x="1037" y="15"/>
                  </a:lnTo>
                  <a:lnTo>
                    <a:pt x="1041" y="22"/>
                  </a:lnTo>
                  <a:lnTo>
                    <a:pt x="1041" y="32"/>
                  </a:lnTo>
                  <a:lnTo>
                    <a:pt x="1039" y="38"/>
                  </a:lnTo>
                  <a:lnTo>
                    <a:pt x="1038" y="43"/>
                  </a:lnTo>
                  <a:lnTo>
                    <a:pt x="1038" y="47"/>
                  </a:lnTo>
                  <a:lnTo>
                    <a:pt x="1042" y="47"/>
                  </a:lnTo>
                  <a:lnTo>
                    <a:pt x="1045" y="45"/>
                  </a:lnTo>
                  <a:lnTo>
                    <a:pt x="1050" y="44"/>
                  </a:lnTo>
                  <a:lnTo>
                    <a:pt x="1054" y="43"/>
                  </a:lnTo>
                  <a:lnTo>
                    <a:pt x="1057" y="40"/>
                  </a:lnTo>
                  <a:lnTo>
                    <a:pt x="1059" y="37"/>
                  </a:lnTo>
                  <a:lnTo>
                    <a:pt x="1057" y="34"/>
                  </a:lnTo>
                  <a:lnTo>
                    <a:pt x="1057" y="32"/>
                  </a:lnTo>
                  <a:lnTo>
                    <a:pt x="1056" y="29"/>
                  </a:lnTo>
                  <a:lnTo>
                    <a:pt x="1056" y="25"/>
                  </a:lnTo>
                  <a:lnTo>
                    <a:pt x="1057" y="23"/>
                  </a:lnTo>
                  <a:lnTo>
                    <a:pt x="1065" y="22"/>
                  </a:lnTo>
                  <a:lnTo>
                    <a:pt x="1085" y="19"/>
                  </a:lnTo>
                  <a:lnTo>
                    <a:pt x="1098" y="19"/>
                  </a:lnTo>
                  <a:lnTo>
                    <a:pt x="1109" y="18"/>
                  </a:lnTo>
                  <a:lnTo>
                    <a:pt x="1134" y="15"/>
                  </a:lnTo>
                  <a:lnTo>
                    <a:pt x="1142" y="15"/>
                  </a:lnTo>
                  <a:lnTo>
                    <a:pt x="1152" y="18"/>
                  </a:lnTo>
                  <a:lnTo>
                    <a:pt x="1162" y="23"/>
                  </a:lnTo>
                  <a:lnTo>
                    <a:pt x="1173" y="30"/>
                  </a:lnTo>
                  <a:lnTo>
                    <a:pt x="1183" y="36"/>
                  </a:lnTo>
                  <a:lnTo>
                    <a:pt x="1195" y="41"/>
                  </a:lnTo>
                  <a:lnTo>
                    <a:pt x="1208" y="45"/>
                  </a:lnTo>
                  <a:lnTo>
                    <a:pt x="1216" y="49"/>
                  </a:lnTo>
                  <a:lnTo>
                    <a:pt x="1223" y="52"/>
                  </a:lnTo>
                  <a:lnTo>
                    <a:pt x="1232" y="55"/>
                  </a:lnTo>
                  <a:lnTo>
                    <a:pt x="1244" y="58"/>
                  </a:lnTo>
                  <a:lnTo>
                    <a:pt x="1257" y="59"/>
                  </a:lnTo>
                  <a:lnTo>
                    <a:pt x="1266" y="62"/>
                  </a:lnTo>
                  <a:lnTo>
                    <a:pt x="1272" y="62"/>
                  </a:lnTo>
                  <a:lnTo>
                    <a:pt x="1275" y="66"/>
                  </a:lnTo>
                  <a:lnTo>
                    <a:pt x="1276" y="73"/>
                  </a:lnTo>
                  <a:lnTo>
                    <a:pt x="1277" y="82"/>
                  </a:lnTo>
                  <a:lnTo>
                    <a:pt x="1280" y="92"/>
                  </a:lnTo>
                  <a:lnTo>
                    <a:pt x="1281" y="96"/>
                  </a:lnTo>
                  <a:lnTo>
                    <a:pt x="1287" y="99"/>
                  </a:lnTo>
                  <a:lnTo>
                    <a:pt x="1290" y="99"/>
                  </a:lnTo>
                  <a:lnTo>
                    <a:pt x="1294" y="97"/>
                  </a:lnTo>
                  <a:lnTo>
                    <a:pt x="1296" y="97"/>
                  </a:lnTo>
                  <a:lnTo>
                    <a:pt x="1299" y="96"/>
                  </a:lnTo>
                  <a:lnTo>
                    <a:pt x="1301" y="96"/>
                  </a:lnTo>
                  <a:lnTo>
                    <a:pt x="1305" y="97"/>
                  </a:lnTo>
                  <a:lnTo>
                    <a:pt x="1318" y="106"/>
                  </a:lnTo>
                  <a:lnTo>
                    <a:pt x="1324" y="111"/>
                  </a:lnTo>
                  <a:lnTo>
                    <a:pt x="1329" y="114"/>
                  </a:lnTo>
                  <a:lnTo>
                    <a:pt x="1339" y="118"/>
                  </a:lnTo>
                  <a:lnTo>
                    <a:pt x="1350" y="119"/>
                  </a:lnTo>
                  <a:lnTo>
                    <a:pt x="1358" y="122"/>
                  </a:lnTo>
                  <a:lnTo>
                    <a:pt x="1361" y="122"/>
                  </a:lnTo>
                  <a:lnTo>
                    <a:pt x="1361" y="123"/>
                  </a:lnTo>
                  <a:lnTo>
                    <a:pt x="1359" y="125"/>
                  </a:lnTo>
                  <a:lnTo>
                    <a:pt x="1358" y="128"/>
                  </a:lnTo>
                  <a:lnTo>
                    <a:pt x="1355" y="130"/>
                  </a:lnTo>
                  <a:lnTo>
                    <a:pt x="1354" y="133"/>
                  </a:lnTo>
                  <a:lnTo>
                    <a:pt x="1347" y="140"/>
                  </a:lnTo>
                  <a:lnTo>
                    <a:pt x="1343" y="143"/>
                  </a:lnTo>
                  <a:lnTo>
                    <a:pt x="1337" y="145"/>
                  </a:lnTo>
                  <a:lnTo>
                    <a:pt x="1333" y="149"/>
                  </a:lnTo>
                  <a:lnTo>
                    <a:pt x="1327" y="151"/>
                  </a:lnTo>
                  <a:lnTo>
                    <a:pt x="1318" y="147"/>
                  </a:lnTo>
                  <a:lnTo>
                    <a:pt x="1310" y="141"/>
                  </a:lnTo>
                  <a:lnTo>
                    <a:pt x="1303" y="137"/>
                  </a:lnTo>
                  <a:lnTo>
                    <a:pt x="1295" y="134"/>
                  </a:lnTo>
                  <a:lnTo>
                    <a:pt x="1288" y="133"/>
                  </a:lnTo>
                  <a:lnTo>
                    <a:pt x="1283" y="134"/>
                  </a:lnTo>
                  <a:lnTo>
                    <a:pt x="1281" y="136"/>
                  </a:lnTo>
                  <a:lnTo>
                    <a:pt x="1281" y="137"/>
                  </a:lnTo>
                  <a:lnTo>
                    <a:pt x="1283" y="140"/>
                  </a:lnTo>
                  <a:lnTo>
                    <a:pt x="1283" y="143"/>
                  </a:lnTo>
                  <a:lnTo>
                    <a:pt x="1284" y="145"/>
                  </a:lnTo>
                  <a:lnTo>
                    <a:pt x="1290" y="149"/>
                  </a:lnTo>
                  <a:lnTo>
                    <a:pt x="1299" y="155"/>
                  </a:lnTo>
                  <a:lnTo>
                    <a:pt x="1309" y="162"/>
                  </a:lnTo>
                  <a:lnTo>
                    <a:pt x="1314" y="170"/>
                  </a:lnTo>
                  <a:lnTo>
                    <a:pt x="1317" y="178"/>
                  </a:lnTo>
                  <a:lnTo>
                    <a:pt x="1317" y="191"/>
                  </a:lnTo>
                  <a:lnTo>
                    <a:pt x="1316" y="191"/>
                  </a:lnTo>
                  <a:lnTo>
                    <a:pt x="1307" y="186"/>
                  </a:lnTo>
                  <a:lnTo>
                    <a:pt x="1305" y="184"/>
                  </a:lnTo>
                  <a:lnTo>
                    <a:pt x="1302" y="182"/>
                  </a:lnTo>
                  <a:lnTo>
                    <a:pt x="1298" y="181"/>
                  </a:lnTo>
                  <a:lnTo>
                    <a:pt x="1291" y="181"/>
                  </a:lnTo>
                  <a:lnTo>
                    <a:pt x="1287" y="185"/>
                  </a:lnTo>
                  <a:lnTo>
                    <a:pt x="1287" y="186"/>
                  </a:lnTo>
                  <a:lnTo>
                    <a:pt x="1286" y="189"/>
                  </a:lnTo>
                  <a:lnTo>
                    <a:pt x="1286" y="191"/>
                  </a:lnTo>
                  <a:lnTo>
                    <a:pt x="1281" y="191"/>
                  </a:lnTo>
                  <a:lnTo>
                    <a:pt x="1277" y="189"/>
                  </a:lnTo>
                  <a:lnTo>
                    <a:pt x="1261" y="189"/>
                  </a:lnTo>
                  <a:lnTo>
                    <a:pt x="1261" y="188"/>
                  </a:lnTo>
                  <a:lnTo>
                    <a:pt x="1258" y="185"/>
                  </a:lnTo>
                  <a:lnTo>
                    <a:pt x="1257" y="182"/>
                  </a:lnTo>
                  <a:lnTo>
                    <a:pt x="1253" y="180"/>
                  </a:lnTo>
                  <a:lnTo>
                    <a:pt x="1250" y="177"/>
                  </a:lnTo>
                  <a:lnTo>
                    <a:pt x="1244" y="177"/>
                  </a:lnTo>
                  <a:lnTo>
                    <a:pt x="1242" y="180"/>
                  </a:lnTo>
                  <a:lnTo>
                    <a:pt x="1242" y="181"/>
                  </a:lnTo>
                  <a:lnTo>
                    <a:pt x="1240" y="182"/>
                  </a:lnTo>
                  <a:lnTo>
                    <a:pt x="1239" y="182"/>
                  </a:lnTo>
                  <a:lnTo>
                    <a:pt x="1235" y="178"/>
                  </a:lnTo>
                  <a:lnTo>
                    <a:pt x="1231" y="175"/>
                  </a:lnTo>
                  <a:lnTo>
                    <a:pt x="1228" y="173"/>
                  </a:lnTo>
                  <a:lnTo>
                    <a:pt x="1225" y="171"/>
                  </a:lnTo>
                  <a:lnTo>
                    <a:pt x="1219" y="171"/>
                  </a:lnTo>
                  <a:lnTo>
                    <a:pt x="1217" y="170"/>
                  </a:lnTo>
                  <a:lnTo>
                    <a:pt x="1213" y="167"/>
                  </a:lnTo>
                  <a:lnTo>
                    <a:pt x="1208" y="162"/>
                  </a:lnTo>
                  <a:lnTo>
                    <a:pt x="1203" y="160"/>
                  </a:lnTo>
                  <a:lnTo>
                    <a:pt x="1193" y="160"/>
                  </a:lnTo>
                  <a:lnTo>
                    <a:pt x="1182" y="159"/>
                  </a:lnTo>
                  <a:lnTo>
                    <a:pt x="1169" y="158"/>
                  </a:lnTo>
                  <a:lnTo>
                    <a:pt x="1162" y="159"/>
                  </a:lnTo>
                  <a:lnTo>
                    <a:pt x="1157" y="160"/>
                  </a:lnTo>
                  <a:lnTo>
                    <a:pt x="1145" y="165"/>
                  </a:lnTo>
                  <a:lnTo>
                    <a:pt x="1141" y="163"/>
                  </a:lnTo>
                  <a:lnTo>
                    <a:pt x="1139" y="156"/>
                  </a:lnTo>
                  <a:lnTo>
                    <a:pt x="1139" y="147"/>
                  </a:lnTo>
                  <a:lnTo>
                    <a:pt x="1141" y="140"/>
                  </a:lnTo>
                  <a:lnTo>
                    <a:pt x="1145" y="136"/>
                  </a:lnTo>
                  <a:lnTo>
                    <a:pt x="1153" y="134"/>
                  </a:lnTo>
                  <a:lnTo>
                    <a:pt x="1165" y="136"/>
                  </a:lnTo>
                  <a:lnTo>
                    <a:pt x="1171" y="137"/>
                  </a:lnTo>
                  <a:lnTo>
                    <a:pt x="1177" y="137"/>
                  </a:lnTo>
                  <a:lnTo>
                    <a:pt x="1182" y="133"/>
                  </a:lnTo>
                  <a:lnTo>
                    <a:pt x="1183" y="130"/>
                  </a:lnTo>
                  <a:lnTo>
                    <a:pt x="1187" y="123"/>
                  </a:lnTo>
                  <a:lnTo>
                    <a:pt x="1194" y="118"/>
                  </a:lnTo>
                  <a:lnTo>
                    <a:pt x="1205" y="112"/>
                  </a:lnTo>
                  <a:lnTo>
                    <a:pt x="1209" y="111"/>
                  </a:lnTo>
                  <a:lnTo>
                    <a:pt x="1210" y="108"/>
                  </a:lnTo>
                  <a:lnTo>
                    <a:pt x="1212" y="107"/>
                  </a:lnTo>
                  <a:lnTo>
                    <a:pt x="1209" y="104"/>
                  </a:lnTo>
                  <a:lnTo>
                    <a:pt x="1203" y="102"/>
                  </a:lnTo>
                  <a:lnTo>
                    <a:pt x="1201" y="102"/>
                  </a:lnTo>
                  <a:lnTo>
                    <a:pt x="1199" y="100"/>
                  </a:lnTo>
                  <a:lnTo>
                    <a:pt x="1197" y="99"/>
                  </a:lnTo>
                  <a:lnTo>
                    <a:pt x="1195" y="97"/>
                  </a:lnTo>
                  <a:lnTo>
                    <a:pt x="1188" y="97"/>
                  </a:lnTo>
                  <a:lnTo>
                    <a:pt x="1187" y="100"/>
                  </a:lnTo>
                  <a:lnTo>
                    <a:pt x="1184" y="104"/>
                  </a:lnTo>
                  <a:lnTo>
                    <a:pt x="1183" y="108"/>
                  </a:lnTo>
                  <a:lnTo>
                    <a:pt x="1177" y="114"/>
                  </a:lnTo>
                  <a:lnTo>
                    <a:pt x="1176" y="117"/>
                  </a:lnTo>
                  <a:lnTo>
                    <a:pt x="1156" y="117"/>
                  </a:lnTo>
                  <a:lnTo>
                    <a:pt x="1152" y="115"/>
                  </a:lnTo>
                  <a:lnTo>
                    <a:pt x="1150" y="115"/>
                  </a:lnTo>
                  <a:lnTo>
                    <a:pt x="1149" y="114"/>
                  </a:lnTo>
                  <a:lnTo>
                    <a:pt x="1154" y="108"/>
                  </a:lnTo>
                  <a:lnTo>
                    <a:pt x="1157" y="107"/>
                  </a:lnTo>
                  <a:lnTo>
                    <a:pt x="1161" y="103"/>
                  </a:lnTo>
                  <a:lnTo>
                    <a:pt x="1164" y="96"/>
                  </a:lnTo>
                  <a:lnTo>
                    <a:pt x="1165" y="89"/>
                  </a:lnTo>
                  <a:lnTo>
                    <a:pt x="1164" y="85"/>
                  </a:lnTo>
                  <a:lnTo>
                    <a:pt x="1161" y="82"/>
                  </a:lnTo>
                  <a:lnTo>
                    <a:pt x="1158" y="81"/>
                  </a:lnTo>
                  <a:lnTo>
                    <a:pt x="1142" y="81"/>
                  </a:lnTo>
                  <a:lnTo>
                    <a:pt x="1141" y="80"/>
                  </a:lnTo>
                  <a:lnTo>
                    <a:pt x="1141" y="74"/>
                  </a:lnTo>
                  <a:lnTo>
                    <a:pt x="1139" y="73"/>
                  </a:lnTo>
                  <a:lnTo>
                    <a:pt x="1138" y="70"/>
                  </a:lnTo>
                  <a:lnTo>
                    <a:pt x="1135" y="67"/>
                  </a:lnTo>
                  <a:lnTo>
                    <a:pt x="1134" y="67"/>
                  </a:lnTo>
                  <a:lnTo>
                    <a:pt x="1132" y="69"/>
                  </a:lnTo>
                  <a:lnTo>
                    <a:pt x="1132" y="77"/>
                  </a:lnTo>
                  <a:lnTo>
                    <a:pt x="1130" y="80"/>
                  </a:lnTo>
                  <a:lnTo>
                    <a:pt x="1102" y="80"/>
                  </a:lnTo>
                  <a:lnTo>
                    <a:pt x="1100" y="81"/>
                  </a:lnTo>
                  <a:lnTo>
                    <a:pt x="1095" y="84"/>
                  </a:lnTo>
                  <a:lnTo>
                    <a:pt x="1093" y="85"/>
                  </a:lnTo>
                  <a:lnTo>
                    <a:pt x="1091" y="88"/>
                  </a:lnTo>
                  <a:lnTo>
                    <a:pt x="1090" y="89"/>
                  </a:lnTo>
                  <a:lnTo>
                    <a:pt x="1091" y="92"/>
                  </a:lnTo>
                  <a:lnTo>
                    <a:pt x="1093" y="93"/>
                  </a:lnTo>
                  <a:lnTo>
                    <a:pt x="1101" y="97"/>
                  </a:lnTo>
                  <a:lnTo>
                    <a:pt x="1106" y="103"/>
                  </a:lnTo>
                  <a:lnTo>
                    <a:pt x="1108" y="107"/>
                  </a:lnTo>
                  <a:lnTo>
                    <a:pt x="1108" y="112"/>
                  </a:lnTo>
                  <a:lnTo>
                    <a:pt x="1106" y="115"/>
                  </a:lnTo>
                  <a:lnTo>
                    <a:pt x="1104" y="118"/>
                  </a:lnTo>
                  <a:lnTo>
                    <a:pt x="1101" y="119"/>
                  </a:lnTo>
                  <a:lnTo>
                    <a:pt x="1098" y="119"/>
                  </a:lnTo>
                  <a:lnTo>
                    <a:pt x="1093" y="122"/>
                  </a:lnTo>
                  <a:lnTo>
                    <a:pt x="1091" y="122"/>
                  </a:lnTo>
                  <a:lnTo>
                    <a:pt x="1089" y="123"/>
                  </a:lnTo>
                  <a:lnTo>
                    <a:pt x="1086" y="123"/>
                  </a:lnTo>
                  <a:lnTo>
                    <a:pt x="1078" y="128"/>
                  </a:lnTo>
                  <a:lnTo>
                    <a:pt x="1076" y="129"/>
                  </a:lnTo>
                  <a:lnTo>
                    <a:pt x="1072" y="129"/>
                  </a:lnTo>
                  <a:lnTo>
                    <a:pt x="1067" y="126"/>
                  </a:lnTo>
                  <a:lnTo>
                    <a:pt x="1059" y="125"/>
                  </a:lnTo>
                  <a:lnTo>
                    <a:pt x="1045" y="125"/>
                  </a:lnTo>
                  <a:lnTo>
                    <a:pt x="1039" y="128"/>
                  </a:lnTo>
                  <a:lnTo>
                    <a:pt x="1038" y="129"/>
                  </a:lnTo>
                  <a:lnTo>
                    <a:pt x="1039" y="132"/>
                  </a:lnTo>
                  <a:lnTo>
                    <a:pt x="1042" y="134"/>
                  </a:lnTo>
                  <a:lnTo>
                    <a:pt x="1052" y="134"/>
                  </a:lnTo>
                  <a:lnTo>
                    <a:pt x="1052" y="136"/>
                  </a:lnTo>
                  <a:lnTo>
                    <a:pt x="1053" y="136"/>
                  </a:lnTo>
                  <a:lnTo>
                    <a:pt x="1054" y="137"/>
                  </a:lnTo>
                  <a:lnTo>
                    <a:pt x="1057" y="137"/>
                  </a:lnTo>
                  <a:lnTo>
                    <a:pt x="1059" y="138"/>
                  </a:lnTo>
                  <a:lnTo>
                    <a:pt x="1067" y="136"/>
                  </a:lnTo>
                  <a:lnTo>
                    <a:pt x="1068" y="134"/>
                  </a:lnTo>
                  <a:lnTo>
                    <a:pt x="1072" y="134"/>
                  </a:lnTo>
                  <a:lnTo>
                    <a:pt x="1087" y="149"/>
                  </a:lnTo>
                  <a:lnTo>
                    <a:pt x="1098" y="154"/>
                  </a:lnTo>
                  <a:lnTo>
                    <a:pt x="1111" y="159"/>
                  </a:lnTo>
                  <a:lnTo>
                    <a:pt x="1115" y="162"/>
                  </a:lnTo>
                  <a:lnTo>
                    <a:pt x="1116" y="166"/>
                  </a:lnTo>
                  <a:lnTo>
                    <a:pt x="1116" y="169"/>
                  </a:lnTo>
                  <a:lnTo>
                    <a:pt x="1115" y="171"/>
                  </a:lnTo>
                  <a:lnTo>
                    <a:pt x="1112" y="173"/>
                  </a:lnTo>
                  <a:lnTo>
                    <a:pt x="1109" y="175"/>
                  </a:lnTo>
                  <a:lnTo>
                    <a:pt x="1104" y="178"/>
                  </a:lnTo>
                  <a:lnTo>
                    <a:pt x="1097" y="178"/>
                  </a:lnTo>
                  <a:lnTo>
                    <a:pt x="1095" y="175"/>
                  </a:lnTo>
                  <a:lnTo>
                    <a:pt x="1093" y="174"/>
                  </a:lnTo>
                  <a:lnTo>
                    <a:pt x="1091" y="171"/>
                  </a:lnTo>
                  <a:lnTo>
                    <a:pt x="1089" y="163"/>
                  </a:lnTo>
                  <a:lnTo>
                    <a:pt x="1085" y="160"/>
                  </a:lnTo>
                  <a:lnTo>
                    <a:pt x="1079" y="160"/>
                  </a:lnTo>
                  <a:lnTo>
                    <a:pt x="1068" y="163"/>
                  </a:lnTo>
                  <a:lnTo>
                    <a:pt x="1067" y="165"/>
                  </a:lnTo>
                  <a:lnTo>
                    <a:pt x="1065" y="165"/>
                  </a:lnTo>
                  <a:lnTo>
                    <a:pt x="1064" y="166"/>
                  </a:lnTo>
                  <a:lnTo>
                    <a:pt x="1061" y="167"/>
                  </a:lnTo>
                  <a:lnTo>
                    <a:pt x="1057" y="170"/>
                  </a:lnTo>
                  <a:lnTo>
                    <a:pt x="1049" y="173"/>
                  </a:lnTo>
                  <a:lnTo>
                    <a:pt x="1041" y="173"/>
                  </a:lnTo>
                  <a:lnTo>
                    <a:pt x="1038" y="171"/>
                  </a:lnTo>
                  <a:lnTo>
                    <a:pt x="1037" y="170"/>
                  </a:lnTo>
                  <a:lnTo>
                    <a:pt x="1037" y="169"/>
                  </a:lnTo>
                  <a:lnTo>
                    <a:pt x="1042" y="163"/>
                  </a:lnTo>
                  <a:lnTo>
                    <a:pt x="1045" y="158"/>
                  </a:lnTo>
                  <a:lnTo>
                    <a:pt x="1034" y="147"/>
                  </a:lnTo>
                  <a:lnTo>
                    <a:pt x="1031" y="140"/>
                  </a:lnTo>
                  <a:lnTo>
                    <a:pt x="1031" y="137"/>
                  </a:lnTo>
                  <a:lnTo>
                    <a:pt x="1030" y="140"/>
                  </a:lnTo>
                  <a:lnTo>
                    <a:pt x="1027" y="147"/>
                  </a:lnTo>
                  <a:lnTo>
                    <a:pt x="1024" y="163"/>
                  </a:lnTo>
                  <a:lnTo>
                    <a:pt x="1024" y="169"/>
                  </a:lnTo>
                  <a:lnTo>
                    <a:pt x="1023" y="170"/>
                  </a:lnTo>
                  <a:lnTo>
                    <a:pt x="1019" y="167"/>
                  </a:lnTo>
                  <a:lnTo>
                    <a:pt x="1011" y="163"/>
                  </a:lnTo>
                  <a:lnTo>
                    <a:pt x="1000" y="163"/>
                  </a:lnTo>
                  <a:lnTo>
                    <a:pt x="990" y="166"/>
                  </a:lnTo>
                  <a:lnTo>
                    <a:pt x="985" y="169"/>
                  </a:lnTo>
                  <a:lnTo>
                    <a:pt x="972" y="181"/>
                  </a:lnTo>
                  <a:lnTo>
                    <a:pt x="960" y="191"/>
                  </a:lnTo>
                  <a:lnTo>
                    <a:pt x="951" y="197"/>
                  </a:lnTo>
                  <a:lnTo>
                    <a:pt x="945" y="203"/>
                  </a:lnTo>
                  <a:lnTo>
                    <a:pt x="944" y="206"/>
                  </a:lnTo>
                  <a:lnTo>
                    <a:pt x="944" y="214"/>
                  </a:lnTo>
                  <a:lnTo>
                    <a:pt x="945" y="221"/>
                  </a:lnTo>
                  <a:lnTo>
                    <a:pt x="945" y="239"/>
                  </a:lnTo>
                  <a:lnTo>
                    <a:pt x="946" y="241"/>
                  </a:lnTo>
                  <a:lnTo>
                    <a:pt x="951" y="244"/>
                  </a:lnTo>
                  <a:lnTo>
                    <a:pt x="956" y="247"/>
                  </a:lnTo>
                  <a:lnTo>
                    <a:pt x="957" y="249"/>
                  </a:lnTo>
                  <a:lnTo>
                    <a:pt x="957" y="254"/>
                  </a:lnTo>
                  <a:lnTo>
                    <a:pt x="961" y="262"/>
                  </a:lnTo>
                  <a:lnTo>
                    <a:pt x="963" y="263"/>
                  </a:lnTo>
                  <a:lnTo>
                    <a:pt x="966" y="263"/>
                  </a:lnTo>
                  <a:lnTo>
                    <a:pt x="977" y="260"/>
                  </a:lnTo>
                  <a:lnTo>
                    <a:pt x="983" y="260"/>
                  </a:lnTo>
                  <a:lnTo>
                    <a:pt x="993" y="265"/>
                  </a:lnTo>
                  <a:lnTo>
                    <a:pt x="1007" y="273"/>
                  </a:lnTo>
                  <a:lnTo>
                    <a:pt x="1019" y="277"/>
                  </a:lnTo>
                  <a:lnTo>
                    <a:pt x="1049" y="282"/>
                  </a:lnTo>
                  <a:lnTo>
                    <a:pt x="1061" y="282"/>
                  </a:lnTo>
                  <a:lnTo>
                    <a:pt x="1071" y="280"/>
                  </a:lnTo>
                  <a:lnTo>
                    <a:pt x="1075" y="280"/>
                  </a:lnTo>
                  <a:lnTo>
                    <a:pt x="1080" y="281"/>
                  </a:lnTo>
                  <a:lnTo>
                    <a:pt x="1085" y="284"/>
                  </a:lnTo>
                  <a:lnTo>
                    <a:pt x="1087" y="289"/>
                  </a:lnTo>
                  <a:lnTo>
                    <a:pt x="1090" y="297"/>
                  </a:lnTo>
                  <a:lnTo>
                    <a:pt x="1093" y="308"/>
                  </a:lnTo>
                  <a:lnTo>
                    <a:pt x="1095" y="313"/>
                  </a:lnTo>
                  <a:lnTo>
                    <a:pt x="1095" y="323"/>
                  </a:lnTo>
                  <a:lnTo>
                    <a:pt x="1097" y="323"/>
                  </a:lnTo>
                  <a:lnTo>
                    <a:pt x="1100" y="321"/>
                  </a:lnTo>
                  <a:lnTo>
                    <a:pt x="1102" y="315"/>
                  </a:lnTo>
                  <a:lnTo>
                    <a:pt x="1104" y="314"/>
                  </a:lnTo>
                  <a:lnTo>
                    <a:pt x="1105" y="311"/>
                  </a:lnTo>
                  <a:lnTo>
                    <a:pt x="1106" y="310"/>
                  </a:lnTo>
                  <a:lnTo>
                    <a:pt x="1108" y="313"/>
                  </a:lnTo>
                  <a:lnTo>
                    <a:pt x="1109" y="319"/>
                  </a:lnTo>
                  <a:lnTo>
                    <a:pt x="1109" y="328"/>
                  </a:lnTo>
                  <a:lnTo>
                    <a:pt x="1108" y="332"/>
                  </a:lnTo>
                  <a:lnTo>
                    <a:pt x="1106" y="333"/>
                  </a:lnTo>
                  <a:lnTo>
                    <a:pt x="1106" y="339"/>
                  </a:lnTo>
                  <a:lnTo>
                    <a:pt x="1108" y="341"/>
                  </a:lnTo>
                  <a:lnTo>
                    <a:pt x="1111" y="343"/>
                  </a:lnTo>
                  <a:lnTo>
                    <a:pt x="1112" y="344"/>
                  </a:lnTo>
                  <a:lnTo>
                    <a:pt x="1124" y="344"/>
                  </a:lnTo>
                  <a:lnTo>
                    <a:pt x="1127" y="345"/>
                  </a:lnTo>
                  <a:lnTo>
                    <a:pt x="1131" y="344"/>
                  </a:lnTo>
                  <a:lnTo>
                    <a:pt x="1134" y="341"/>
                  </a:lnTo>
                  <a:lnTo>
                    <a:pt x="1136" y="334"/>
                  </a:lnTo>
                  <a:lnTo>
                    <a:pt x="1135" y="325"/>
                  </a:lnTo>
                  <a:lnTo>
                    <a:pt x="1132" y="317"/>
                  </a:lnTo>
                  <a:lnTo>
                    <a:pt x="1131" y="308"/>
                  </a:lnTo>
                  <a:lnTo>
                    <a:pt x="1131" y="304"/>
                  </a:lnTo>
                  <a:lnTo>
                    <a:pt x="1130" y="302"/>
                  </a:lnTo>
                  <a:lnTo>
                    <a:pt x="1127" y="299"/>
                  </a:lnTo>
                  <a:lnTo>
                    <a:pt x="1126" y="296"/>
                  </a:lnTo>
                  <a:lnTo>
                    <a:pt x="1123" y="293"/>
                  </a:lnTo>
                  <a:lnTo>
                    <a:pt x="1121" y="289"/>
                  </a:lnTo>
                  <a:lnTo>
                    <a:pt x="1120" y="286"/>
                  </a:lnTo>
                  <a:lnTo>
                    <a:pt x="1121" y="284"/>
                  </a:lnTo>
                  <a:lnTo>
                    <a:pt x="1123" y="282"/>
                  </a:lnTo>
                  <a:lnTo>
                    <a:pt x="1127" y="282"/>
                  </a:lnTo>
                  <a:lnTo>
                    <a:pt x="1132" y="285"/>
                  </a:lnTo>
                  <a:lnTo>
                    <a:pt x="1135" y="291"/>
                  </a:lnTo>
                  <a:lnTo>
                    <a:pt x="1138" y="292"/>
                  </a:lnTo>
                  <a:lnTo>
                    <a:pt x="1141" y="292"/>
                  </a:lnTo>
                  <a:lnTo>
                    <a:pt x="1143" y="291"/>
                  </a:lnTo>
                  <a:lnTo>
                    <a:pt x="1147" y="288"/>
                  </a:lnTo>
                  <a:lnTo>
                    <a:pt x="1153" y="282"/>
                  </a:lnTo>
                  <a:lnTo>
                    <a:pt x="1157" y="280"/>
                  </a:lnTo>
                  <a:lnTo>
                    <a:pt x="1161" y="267"/>
                  </a:lnTo>
                  <a:lnTo>
                    <a:pt x="1161" y="265"/>
                  </a:lnTo>
                  <a:lnTo>
                    <a:pt x="1160" y="262"/>
                  </a:lnTo>
                  <a:lnTo>
                    <a:pt x="1156" y="258"/>
                  </a:lnTo>
                  <a:lnTo>
                    <a:pt x="1150" y="251"/>
                  </a:lnTo>
                  <a:lnTo>
                    <a:pt x="1143" y="244"/>
                  </a:lnTo>
                  <a:lnTo>
                    <a:pt x="1138" y="240"/>
                  </a:lnTo>
                  <a:lnTo>
                    <a:pt x="1135" y="237"/>
                  </a:lnTo>
                  <a:lnTo>
                    <a:pt x="1132" y="236"/>
                  </a:lnTo>
                  <a:lnTo>
                    <a:pt x="1132" y="234"/>
                  </a:lnTo>
                  <a:lnTo>
                    <a:pt x="1134" y="233"/>
                  </a:lnTo>
                  <a:lnTo>
                    <a:pt x="1135" y="233"/>
                  </a:lnTo>
                  <a:lnTo>
                    <a:pt x="1138" y="232"/>
                  </a:lnTo>
                  <a:lnTo>
                    <a:pt x="1142" y="230"/>
                  </a:lnTo>
                  <a:lnTo>
                    <a:pt x="1145" y="229"/>
                  </a:lnTo>
                  <a:lnTo>
                    <a:pt x="1146" y="228"/>
                  </a:lnTo>
                  <a:lnTo>
                    <a:pt x="1146" y="225"/>
                  </a:lnTo>
                  <a:lnTo>
                    <a:pt x="1145" y="222"/>
                  </a:lnTo>
                  <a:lnTo>
                    <a:pt x="1145" y="210"/>
                  </a:lnTo>
                  <a:lnTo>
                    <a:pt x="1147" y="197"/>
                  </a:lnTo>
                  <a:lnTo>
                    <a:pt x="1149" y="191"/>
                  </a:lnTo>
                  <a:lnTo>
                    <a:pt x="1152" y="188"/>
                  </a:lnTo>
                  <a:lnTo>
                    <a:pt x="1158" y="188"/>
                  </a:lnTo>
                  <a:lnTo>
                    <a:pt x="1168" y="186"/>
                  </a:lnTo>
                  <a:lnTo>
                    <a:pt x="1180" y="185"/>
                  </a:lnTo>
                  <a:lnTo>
                    <a:pt x="1193" y="185"/>
                  </a:lnTo>
                  <a:lnTo>
                    <a:pt x="1203" y="188"/>
                  </a:lnTo>
                  <a:lnTo>
                    <a:pt x="1220" y="199"/>
                  </a:lnTo>
                  <a:lnTo>
                    <a:pt x="1228" y="202"/>
                  </a:lnTo>
                  <a:lnTo>
                    <a:pt x="1236" y="203"/>
                  </a:lnTo>
                  <a:lnTo>
                    <a:pt x="1246" y="204"/>
                  </a:lnTo>
                  <a:lnTo>
                    <a:pt x="1254" y="207"/>
                  </a:lnTo>
                  <a:lnTo>
                    <a:pt x="1258" y="211"/>
                  </a:lnTo>
                  <a:lnTo>
                    <a:pt x="1258" y="215"/>
                  </a:lnTo>
                  <a:lnTo>
                    <a:pt x="1255" y="217"/>
                  </a:lnTo>
                  <a:lnTo>
                    <a:pt x="1251" y="221"/>
                  </a:lnTo>
                  <a:lnTo>
                    <a:pt x="1249" y="222"/>
                  </a:lnTo>
                  <a:lnTo>
                    <a:pt x="1247" y="225"/>
                  </a:lnTo>
                  <a:lnTo>
                    <a:pt x="1246" y="226"/>
                  </a:lnTo>
                  <a:lnTo>
                    <a:pt x="1246" y="229"/>
                  </a:lnTo>
                  <a:lnTo>
                    <a:pt x="1247" y="232"/>
                  </a:lnTo>
                  <a:lnTo>
                    <a:pt x="1253" y="237"/>
                  </a:lnTo>
                  <a:lnTo>
                    <a:pt x="1258" y="240"/>
                  </a:lnTo>
                  <a:lnTo>
                    <a:pt x="1265" y="241"/>
                  </a:lnTo>
                  <a:lnTo>
                    <a:pt x="1270" y="243"/>
                  </a:lnTo>
                  <a:lnTo>
                    <a:pt x="1277" y="244"/>
                  </a:lnTo>
                  <a:lnTo>
                    <a:pt x="1283" y="243"/>
                  </a:lnTo>
                  <a:lnTo>
                    <a:pt x="1290" y="237"/>
                  </a:lnTo>
                  <a:lnTo>
                    <a:pt x="1296" y="228"/>
                  </a:lnTo>
                  <a:lnTo>
                    <a:pt x="1301" y="222"/>
                  </a:lnTo>
                  <a:lnTo>
                    <a:pt x="1303" y="218"/>
                  </a:lnTo>
                  <a:lnTo>
                    <a:pt x="1306" y="215"/>
                  </a:lnTo>
                  <a:lnTo>
                    <a:pt x="1309" y="214"/>
                  </a:lnTo>
                  <a:lnTo>
                    <a:pt x="1310" y="212"/>
                  </a:lnTo>
                  <a:lnTo>
                    <a:pt x="1313" y="212"/>
                  </a:lnTo>
                  <a:lnTo>
                    <a:pt x="1318" y="218"/>
                  </a:lnTo>
                  <a:lnTo>
                    <a:pt x="1324" y="226"/>
                  </a:lnTo>
                  <a:lnTo>
                    <a:pt x="1331" y="236"/>
                  </a:lnTo>
                  <a:lnTo>
                    <a:pt x="1337" y="244"/>
                  </a:lnTo>
                  <a:lnTo>
                    <a:pt x="1343" y="251"/>
                  </a:lnTo>
                  <a:lnTo>
                    <a:pt x="1347" y="258"/>
                  </a:lnTo>
                  <a:lnTo>
                    <a:pt x="1350" y="266"/>
                  </a:lnTo>
                  <a:lnTo>
                    <a:pt x="1353" y="276"/>
                  </a:lnTo>
                  <a:lnTo>
                    <a:pt x="1354" y="282"/>
                  </a:lnTo>
                  <a:lnTo>
                    <a:pt x="1357" y="285"/>
                  </a:lnTo>
                  <a:lnTo>
                    <a:pt x="1362" y="286"/>
                  </a:lnTo>
                  <a:lnTo>
                    <a:pt x="1376" y="284"/>
                  </a:lnTo>
                  <a:lnTo>
                    <a:pt x="1380" y="284"/>
                  </a:lnTo>
                  <a:lnTo>
                    <a:pt x="1385" y="286"/>
                  </a:lnTo>
                  <a:lnTo>
                    <a:pt x="1392" y="292"/>
                  </a:lnTo>
                  <a:lnTo>
                    <a:pt x="1399" y="299"/>
                  </a:lnTo>
                  <a:lnTo>
                    <a:pt x="1403" y="306"/>
                  </a:lnTo>
                  <a:lnTo>
                    <a:pt x="1404" y="310"/>
                  </a:lnTo>
                  <a:lnTo>
                    <a:pt x="1407" y="314"/>
                  </a:lnTo>
                  <a:lnTo>
                    <a:pt x="1411" y="315"/>
                  </a:lnTo>
                  <a:lnTo>
                    <a:pt x="1417" y="318"/>
                  </a:lnTo>
                  <a:lnTo>
                    <a:pt x="1424" y="319"/>
                  </a:lnTo>
                  <a:lnTo>
                    <a:pt x="1429" y="323"/>
                  </a:lnTo>
                  <a:lnTo>
                    <a:pt x="1429" y="328"/>
                  </a:lnTo>
                  <a:lnTo>
                    <a:pt x="1426" y="334"/>
                  </a:lnTo>
                  <a:lnTo>
                    <a:pt x="1422" y="340"/>
                  </a:lnTo>
                  <a:lnTo>
                    <a:pt x="1420" y="345"/>
                  </a:lnTo>
                  <a:lnTo>
                    <a:pt x="1418" y="350"/>
                  </a:lnTo>
                  <a:lnTo>
                    <a:pt x="1415" y="355"/>
                  </a:lnTo>
                  <a:lnTo>
                    <a:pt x="1413" y="359"/>
                  </a:lnTo>
                  <a:lnTo>
                    <a:pt x="1409" y="367"/>
                  </a:lnTo>
                  <a:lnTo>
                    <a:pt x="1409" y="369"/>
                  </a:lnTo>
                  <a:lnTo>
                    <a:pt x="1410" y="367"/>
                  </a:lnTo>
                  <a:lnTo>
                    <a:pt x="1414" y="367"/>
                  </a:lnTo>
                  <a:lnTo>
                    <a:pt x="1415" y="369"/>
                  </a:lnTo>
                  <a:lnTo>
                    <a:pt x="1421" y="371"/>
                  </a:lnTo>
                  <a:lnTo>
                    <a:pt x="1422" y="373"/>
                  </a:lnTo>
                  <a:lnTo>
                    <a:pt x="1428" y="376"/>
                  </a:lnTo>
                  <a:lnTo>
                    <a:pt x="1436" y="373"/>
                  </a:lnTo>
                  <a:lnTo>
                    <a:pt x="1444" y="376"/>
                  </a:lnTo>
                  <a:lnTo>
                    <a:pt x="1447" y="378"/>
                  </a:lnTo>
                  <a:lnTo>
                    <a:pt x="1448" y="382"/>
                  </a:lnTo>
                  <a:lnTo>
                    <a:pt x="1454" y="392"/>
                  </a:lnTo>
                  <a:lnTo>
                    <a:pt x="1461" y="406"/>
                  </a:lnTo>
                  <a:lnTo>
                    <a:pt x="1461" y="411"/>
                  </a:lnTo>
                  <a:lnTo>
                    <a:pt x="1459" y="414"/>
                  </a:lnTo>
                  <a:lnTo>
                    <a:pt x="1456" y="414"/>
                  </a:lnTo>
                  <a:lnTo>
                    <a:pt x="1455" y="413"/>
                  </a:lnTo>
                  <a:lnTo>
                    <a:pt x="1450" y="410"/>
                  </a:lnTo>
                  <a:lnTo>
                    <a:pt x="1436" y="410"/>
                  </a:lnTo>
                  <a:lnTo>
                    <a:pt x="1435" y="411"/>
                  </a:lnTo>
                  <a:lnTo>
                    <a:pt x="1433" y="414"/>
                  </a:lnTo>
                  <a:lnTo>
                    <a:pt x="1430" y="415"/>
                  </a:lnTo>
                  <a:lnTo>
                    <a:pt x="1429" y="415"/>
                  </a:lnTo>
                  <a:lnTo>
                    <a:pt x="1428" y="414"/>
                  </a:lnTo>
                  <a:lnTo>
                    <a:pt x="1426" y="411"/>
                  </a:lnTo>
                  <a:lnTo>
                    <a:pt x="1424" y="410"/>
                  </a:lnTo>
                  <a:lnTo>
                    <a:pt x="1421" y="407"/>
                  </a:lnTo>
                  <a:lnTo>
                    <a:pt x="1414" y="407"/>
                  </a:lnTo>
                  <a:lnTo>
                    <a:pt x="1402" y="408"/>
                  </a:lnTo>
                  <a:lnTo>
                    <a:pt x="1383" y="408"/>
                  </a:lnTo>
                  <a:lnTo>
                    <a:pt x="1381" y="406"/>
                  </a:lnTo>
                  <a:lnTo>
                    <a:pt x="1381" y="402"/>
                  </a:lnTo>
                  <a:lnTo>
                    <a:pt x="1384" y="399"/>
                  </a:lnTo>
                  <a:lnTo>
                    <a:pt x="1387" y="392"/>
                  </a:lnTo>
                  <a:lnTo>
                    <a:pt x="1389" y="384"/>
                  </a:lnTo>
                  <a:lnTo>
                    <a:pt x="1394" y="374"/>
                  </a:lnTo>
                  <a:lnTo>
                    <a:pt x="1407" y="360"/>
                  </a:lnTo>
                  <a:lnTo>
                    <a:pt x="1407" y="354"/>
                  </a:lnTo>
                  <a:lnTo>
                    <a:pt x="1406" y="351"/>
                  </a:lnTo>
                  <a:lnTo>
                    <a:pt x="1403" y="348"/>
                  </a:lnTo>
                  <a:lnTo>
                    <a:pt x="1400" y="348"/>
                  </a:lnTo>
                  <a:lnTo>
                    <a:pt x="1395" y="351"/>
                  </a:lnTo>
                  <a:lnTo>
                    <a:pt x="1392" y="354"/>
                  </a:lnTo>
                  <a:lnTo>
                    <a:pt x="1389" y="358"/>
                  </a:lnTo>
                  <a:lnTo>
                    <a:pt x="1388" y="360"/>
                  </a:lnTo>
                  <a:lnTo>
                    <a:pt x="1385" y="362"/>
                  </a:lnTo>
                  <a:lnTo>
                    <a:pt x="1373" y="362"/>
                  </a:lnTo>
                  <a:lnTo>
                    <a:pt x="1366" y="360"/>
                  </a:lnTo>
                  <a:lnTo>
                    <a:pt x="1359" y="363"/>
                  </a:lnTo>
                  <a:lnTo>
                    <a:pt x="1355" y="366"/>
                  </a:lnTo>
                  <a:lnTo>
                    <a:pt x="1353" y="369"/>
                  </a:lnTo>
                  <a:lnTo>
                    <a:pt x="1348" y="370"/>
                  </a:lnTo>
                  <a:lnTo>
                    <a:pt x="1344" y="374"/>
                  </a:lnTo>
                  <a:lnTo>
                    <a:pt x="1344" y="376"/>
                  </a:lnTo>
                  <a:lnTo>
                    <a:pt x="1347" y="377"/>
                  </a:lnTo>
                  <a:lnTo>
                    <a:pt x="1348" y="378"/>
                  </a:lnTo>
                  <a:lnTo>
                    <a:pt x="1348" y="380"/>
                  </a:lnTo>
                  <a:lnTo>
                    <a:pt x="1344" y="384"/>
                  </a:lnTo>
                  <a:lnTo>
                    <a:pt x="1339" y="386"/>
                  </a:lnTo>
                  <a:lnTo>
                    <a:pt x="1335" y="388"/>
                  </a:lnTo>
                  <a:lnTo>
                    <a:pt x="1332" y="389"/>
                  </a:lnTo>
                  <a:lnTo>
                    <a:pt x="1329" y="389"/>
                  </a:lnTo>
                  <a:lnTo>
                    <a:pt x="1327" y="386"/>
                  </a:lnTo>
                  <a:lnTo>
                    <a:pt x="1325" y="380"/>
                  </a:lnTo>
                  <a:lnTo>
                    <a:pt x="1325" y="366"/>
                  </a:lnTo>
                  <a:lnTo>
                    <a:pt x="1324" y="365"/>
                  </a:lnTo>
                  <a:lnTo>
                    <a:pt x="1317" y="371"/>
                  </a:lnTo>
                  <a:lnTo>
                    <a:pt x="1316" y="370"/>
                  </a:lnTo>
                  <a:lnTo>
                    <a:pt x="1305" y="365"/>
                  </a:lnTo>
                  <a:lnTo>
                    <a:pt x="1298" y="365"/>
                  </a:lnTo>
                  <a:lnTo>
                    <a:pt x="1294" y="367"/>
                  </a:lnTo>
                  <a:lnTo>
                    <a:pt x="1286" y="371"/>
                  </a:lnTo>
                  <a:lnTo>
                    <a:pt x="1264" y="374"/>
                  </a:lnTo>
                  <a:lnTo>
                    <a:pt x="1255" y="378"/>
                  </a:lnTo>
                  <a:lnTo>
                    <a:pt x="1251" y="386"/>
                  </a:lnTo>
                  <a:lnTo>
                    <a:pt x="1247" y="396"/>
                  </a:lnTo>
                  <a:lnTo>
                    <a:pt x="1246" y="404"/>
                  </a:lnTo>
                  <a:lnTo>
                    <a:pt x="1244" y="407"/>
                  </a:lnTo>
                  <a:lnTo>
                    <a:pt x="1246" y="407"/>
                  </a:lnTo>
                  <a:lnTo>
                    <a:pt x="1247" y="406"/>
                  </a:lnTo>
                  <a:lnTo>
                    <a:pt x="1251" y="403"/>
                  </a:lnTo>
                  <a:lnTo>
                    <a:pt x="1257" y="402"/>
                  </a:lnTo>
                  <a:lnTo>
                    <a:pt x="1264" y="399"/>
                  </a:lnTo>
                  <a:lnTo>
                    <a:pt x="1280" y="393"/>
                  </a:lnTo>
                  <a:lnTo>
                    <a:pt x="1287" y="389"/>
                  </a:lnTo>
                  <a:lnTo>
                    <a:pt x="1295" y="385"/>
                  </a:lnTo>
                  <a:lnTo>
                    <a:pt x="1303" y="384"/>
                  </a:lnTo>
                  <a:lnTo>
                    <a:pt x="1310" y="386"/>
                  </a:lnTo>
                  <a:lnTo>
                    <a:pt x="1316" y="392"/>
                  </a:lnTo>
                  <a:lnTo>
                    <a:pt x="1318" y="396"/>
                  </a:lnTo>
                  <a:lnTo>
                    <a:pt x="1318" y="403"/>
                  </a:lnTo>
                  <a:lnTo>
                    <a:pt x="1317" y="406"/>
                  </a:lnTo>
                  <a:lnTo>
                    <a:pt x="1313" y="410"/>
                  </a:lnTo>
                  <a:lnTo>
                    <a:pt x="1313" y="411"/>
                  </a:lnTo>
                  <a:lnTo>
                    <a:pt x="1314" y="413"/>
                  </a:lnTo>
                  <a:lnTo>
                    <a:pt x="1317" y="418"/>
                  </a:lnTo>
                  <a:lnTo>
                    <a:pt x="1321" y="422"/>
                  </a:lnTo>
                  <a:lnTo>
                    <a:pt x="1324" y="423"/>
                  </a:lnTo>
                  <a:lnTo>
                    <a:pt x="1328" y="419"/>
                  </a:lnTo>
                  <a:lnTo>
                    <a:pt x="1329" y="417"/>
                  </a:lnTo>
                  <a:lnTo>
                    <a:pt x="1333" y="414"/>
                  </a:lnTo>
                  <a:lnTo>
                    <a:pt x="1336" y="413"/>
                  </a:lnTo>
                  <a:lnTo>
                    <a:pt x="1337" y="413"/>
                  </a:lnTo>
                  <a:lnTo>
                    <a:pt x="1339" y="414"/>
                  </a:lnTo>
                  <a:lnTo>
                    <a:pt x="1339" y="419"/>
                  </a:lnTo>
                  <a:lnTo>
                    <a:pt x="1340" y="422"/>
                  </a:lnTo>
                  <a:lnTo>
                    <a:pt x="1340" y="429"/>
                  </a:lnTo>
                  <a:lnTo>
                    <a:pt x="1343" y="432"/>
                  </a:lnTo>
                  <a:lnTo>
                    <a:pt x="1346" y="433"/>
                  </a:lnTo>
                  <a:lnTo>
                    <a:pt x="1348" y="433"/>
                  </a:lnTo>
                  <a:lnTo>
                    <a:pt x="1359" y="422"/>
                  </a:lnTo>
                  <a:lnTo>
                    <a:pt x="1361" y="419"/>
                  </a:lnTo>
                  <a:lnTo>
                    <a:pt x="1363" y="419"/>
                  </a:lnTo>
                  <a:lnTo>
                    <a:pt x="1365" y="421"/>
                  </a:lnTo>
                  <a:lnTo>
                    <a:pt x="1370" y="429"/>
                  </a:lnTo>
                  <a:lnTo>
                    <a:pt x="1374" y="443"/>
                  </a:lnTo>
                  <a:lnTo>
                    <a:pt x="1373" y="447"/>
                  </a:lnTo>
                  <a:lnTo>
                    <a:pt x="1368" y="450"/>
                  </a:lnTo>
                  <a:lnTo>
                    <a:pt x="1361" y="452"/>
                  </a:lnTo>
                  <a:lnTo>
                    <a:pt x="1353" y="454"/>
                  </a:lnTo>
                  <a:lnTo>
                    <a:pt x="1348" y="455"/>
                  </a:lnTo>
                  <a:lnTo>
                    <a:pt x="1343" y="456"/>
                  </a:lnTo>
                  <a:lnTo>
                    <a:pt x="1333" y="459"/>
                  </a:lnTo>
                  <a:lnTo>
                    <a:pt x="1325" y="460"/>
                  </a:lnTo>
                  <a:lnTo>
                    <a:pt x="1320" y="462"/>
                  </a:lnTo>
                  <a:lnTo>
                    <a:pt x="1316" y="465"/>
                  </a:lnTo>
                  <a:lnTo>
                    <a:pt x="1310" y="469"/>
                  </a:lnTo>
                  <a:lnTo>
                    <a:pt x="1305" y="474"/>
                  </a:lnTo>
                  <a:lnTo>
                    <a:pt x="1298" y="476"/>
                  </a:lnTo>
                  <a:lnTo>
                    <a:pt x="1292" y="473"/>
                  </a:lnTo>
                  <a:lnTo>
                    <a:pt x="1290" y="467"/>
                  </a:lnTo>
                  <a:lnTo>
                    <a:pt x="1290" y="459"/>
                  </a:lnTo>
                  <a:lnTo>
                    <a:pt x="1288" y="451"/>
                  </a:lnTo>
                  <a:lnTo>
                    <a:pt x="1288" y="448"/>
                  </a:lnTo>
                  <a:lnTo>
                    <a:pt x="1284" y="448"/>
                  </a:lnTo>
                  <a:lnTo>
                    <a:pt x="1283" y="450"/>
                  </a:lnTo>
                  <a:lnTo>
                    <a:pt x="1280" y="451"/>
                  </a:lnTo>
                  <a:lnTo>
                    <a:pt x="1279" y="452"/>
                  </a:lnTo>
                  <a:lnTo>
                    <a:pt x="1277" y="455"/>
                  </a:lnTo>
                  <a:lnTo>
                    <a:pt x="1275" y="458"/>
                  </a:lnTo>
                  <a:lnTo>
                    <a:pt x="1272" y="459"/>
                  </a:lnTo>
                  <a:lnTo>
                    <a:pt x="1265" y="459"/>
                  </a:lnTo>
                  <a:lnTo>
                    <a:pt x="1262" y="460"/>
                  </a:lnTo>
                  <a:lnTo>
                    <a:pt x="1258" y="460"/>
                  </a:lnTo>
                  <a:lnTo>
                    <a:pt x="1254" y="462"/>
                  </a:lnTo>
                  <a:lnTo>
                    <a:pt x="1249" y="465"/>
                  </a:lnTo>
                  <a:lnTo>
                    <a:pt x="1244" y="467"/>
                  </a:lnTo>
                  <a:lnTo>
                    <a:pt x="1242" y="470"/>
                  </a:lnTo>
                  <a:lnTo>
                    <a:pt x="1239" y="476"/>
                  </a:lnTo>
                  <a:lnTo>
                    <a:pt x="1238" y="480"/>
                  </a:lnTo>
                  <a:lnTo>
                    <a:pt x="1240" y="488"/>
                  </a:lnTo>
                  <a:lnTo>
                    <a:pt x="1249" y="502"/>
                  </a:lnTo>
                  <a:lnTo>
                    <a:pt x="1249" y="507"/>
                  </a:lnTo>
                  <a:lnTo>
                    <a:pt x="1243" y="510"/>
                  </a:lnTo>
                  <a:lnTo>
                    <a:pt x="1232" y="510"/>
                  </a:lnTo>
                  <a:lnTo>
                    <a:pt x="1221" y="508"/>
                  </a:lnTo>
                  <a:lnTo>
                    <a:pt x="1213" y="507"/>
                  </a:lnTo>
                  <a:lnTo>
                    <a:pt x="1205" y="507"/>
                  </a:lnTo>
                  <a:lnTo>
                    <a:pt x="1202" y="508"/>
                  </a:lnTo>
                  <a:lnTo>
                    <a:pt x="1199" y="511"/>
                  </a:lnTo>
                  <a:lnTo>
                    <a:pt x="1198" y="514"/>
                  </a:lnTo>
                  <a:lnTo>
                    <a:pt x="1198" y="517"/>
                  </a:lnTo>
                  <a:lnTo>
                    <a:pt x="1199" y="519"/>
                  </a:lnTo>
                  <a:lnTo>
                    <a:pt x="1199" y="524"/>
                  </a:lnTo>
                  <a:lnTo>
                    <a:pt x="1198" y="526"/>
                  </a:lnTo>
                  <a:lnTo>
                    <a:pt x="1195" y="528"/>
                  </a:lnTo>
                  <a:lnTo>
                    <a:pt x="1190" y="528"/>
                  </a:lnTo>
                  <a:lnTo>
                    <a:pt x="1187" y="529"/>
                  </a:lnTo>
                  <a:lnTo>
                    <a:pt x="1186" y="530"/>
                  </a:lnTo>
                  <a:lnTo>
                    <a:pt x="1184" y="533"/>
                  </a:lnTo>
                  <a:lnTo>
                    <a:pt x="1184" y="536"/>
                  </a:lnTo>
                  <a:lnTo>
                    <a:pt x="1187" y="541"/>
                  </a:lnTo>
                  <a:lnTo>
                    <a:pt x="1187" y="547"/>
                  </a:lnTo>
                  <a:lnTo>
                    <a:pt x="1186" y="550"/>
                  </a:lnTo>
                  <a:lnTo>
                    <a:pt x="1180" y="555"/>
                  </a:lnTo>
                  <a:lnTo>
                    <a:pt x="1177" y="556"/>
                  </a:lnTo>
                  <a:lnTo>
                    <a:pt x="1175" y="556"/>
                  </a:lnTo>
                  <a:lnTo>
                    <a:pt x="1171" y="552"/>
                  </a:lnTo>
                  <a:lnTo>
                    <a:pt x="1168" y="551"/>
                  </a:lnTo>
                  <a:lnTo>
                    <a:pt x="1165" y="551"/>
                  </a:lnTo>
                  <a:lnTo>
                    <a:pt x="1164" y="552"/>
                  </a:lnTo>
                  <a:lnTo>
                    <a:pt x="1164" y="555"/>
                  </a:lnTo>
                  <a:lnTo>
                    <a:pt x="1165" y="565"/>
                  </a:lnTo>
                  <a:lnTo>
                    <a:pt x="1176" y="584"/>
                  </a:lnTo>
                  <a:lnTo>
                    <a:pt x="1177" y="589"/>
                  </a:lnTo>
                  <a:lnTo>
                    <a:pt x="1172" y="593"/>
                  </a:lnTo>
                  <a:lnTo>
                    <a:pt x="1165" y="596"/>
                  </a:lnTo>
                  <a:lnTo>
                    <a:pt x="1157" y="600"/>
                  </a:lnTo>
                  <a:lnTo>
                    <a:pt x="1152" y="604"/>
                  </a:lnTo>
                  <a:lnTo>
                    <a:pt x="1145" y="613"/>
                  </a:lnTo>
                  <a:lnTo>
                    <a:pt x="1135" y="624"/>
                  </a:lnTo>
                  <a:lnTo>
                    <a:pt x="1126" y="636"/>
                  </a:lnTo>
                  <a:lnTo>
                    <a:pt x="1116" y="643"/>
                  </a:lnTo>
                  <a:lnTo>
                    <a:pt x="1108" y="648"/>
                  </a:lnTo>
                  <a:lnTo>
                    <a:pt x="1102" y="656"/>
                  </a:lnTo>
                  <a:lnTo>
                    <a:pt x="1100" y="663"/>
                  </a:lnTo>
                  <a:lnTo>
                    <a:pt x="1101" y="670"/>
                  </a:lnTo>
                  <a:lnTo>
                    <a:pt x="1105" y="678"/>
                  </a:lnTo>
                  <a:lnTo>
                    <a:pt x="1113" y="703"/>
                  </a:lnTo>
                  <a:lnTo>
                    <a:pt x="1116" y="713"/>
                  </a:lnTo>
                  <a:lnTo>
                    <a:pt x="1117" y="719"/>
                  </a:lnTo>
                  <a:lnTo>
                    <a:pt x="1117" y="728"/>
                  </a:lnTo>
                  <a:lnTo>
                    <a:pt x="1115" y="737"/>
                  </a:lnTo>
                  <a:lnTo>
                    <a:pt x="1112" y="743"/>
                  </a:lnTo>
                  <a:lnTo>
                    <a:pt x="1106" y="745"/>
                  </a:lnTo>
                  <a:lnTo>
                    <a:pt x="1101" y="743"/>
                  </a:lnTo>
                  <a:lnTo>
                    <a:pt x="1100" y="740"/>
                  </a:lnTo>
                  <a:lnTo>
                    <a:pt x="1098" y="736"/>
                  </a:lnTo>
                  <a:lnTo>
                    <a:pt x="1098" y="733"/>
                  </a:lnTo>
                  <a:lnTo>
                    <a:pt x="1097" y="729"/>
                  </a:lnTo>
                  <a:lnTo>
                    <a:pt x="1094" y="726"/>
                  </a:lnTo>
                  <a:lnTo>
                    <a:pt x="1091" y="725"/>
                  </a:lnTo>
                  <a:lnTo>
                    <a:pt x="1085" y="719"/>
                  </a:lnTo>
                  <a:lnTo>
                    <a:pt x="1080" y="708"/>
                  </a:lnTo>
                  <a:lnTo>
                    <a:pt x="1076" y="695"/>
                  </a:lnTo>
                  <a:lnTo>
                    <a:pt x="1075" y="682"/>
                  </a:lnTo>
                  <a:lnTo>
                    <a:pt x="1074" y="678"/>
                  </a:lnTo>
                  <a:lnTo>
                    <a:pt x="1074" y="676"/>
                  </a:lnTo>
                  <a:lnTo>
                    <a:pt x="1072" y="674"/>
                  </a:lnTo>
                  <a:lnTo>
                    <a:pt x="1071" y="674"/>
                  </a:lnTo>
                  <a:lnTo>
                    <a:pt x="1068" y="677"/>
                  </a:lnTo>
                  <a:lnTo>
                    <a:pt x="1067" y="680"/>
                  </a:lnTo>
                  <a:lnTo>
                    <a:pt x="1061" y="682"/>
                  </a:lnTo>
                  <a:lnTo>
                    <a:pt x="1056" y="680"/>
                  </a:lnTo>
                  <a:lnTo>
                    <a:pt x="1053" y="676"/>
                  </a:lnTo>
                  <a:lnTo>
                    <a:pt x="1050" y="673"/>
                  </a:lnTo>
                  <a:lnTo>
                    <a:pt x="1048" y="667"/>
                  </a:lnTo>
                  <a:lnTo>
                    <a:pt x="1045" y="666"/>
                  </a:lnTo>
                  <a:lnTo>
                    <a:pt x="1039" y="669"/>
                  </a:lnTo>
                  <a:lnTo>
                    <a:pt x="1031" y="671"/>
                  </a:lnTo>
                  <a:lnTo>
                    <a:pt x="1024" y="674"/>
                  </a:lnTo>
                  <a:lnTo>
                    <a:pt x="1002" y="674"/>
                  </a:lnTo>
                  <a:lnTo>
                    <a:pt x="998" y="676"/>
                  </a:lnTo>
                  <a:lnTo>
                    <a:pt x="997" y="677"/>
                  </a:lnTo>
                  <a:lnTo>
                    <a:pt x="996" y="680"/>
                  </a:lnTo>
                  <a:lnTo>
                    <a:pt x="996" y="682"/>
                  </a:lnTo>
                  <a:lnTo>
                    <a:pt x="994" y="685"/>
                  </a:lnTo>
                  <a:lnTo>
                    <a:pt x="994" y="687"/>
                  </a:lnTo>
                  <a:lnTo>
                    <a:pt x="992" y="689"/>
                  </a:lnTo>
                  <a:lnTo>
                    <a:pt x="989" y="689"/>
                  </a:lnTo>
                  <a:lnTo>
                    <a:pt x="986" y="688"/>
                  </a:lnTo>
                  <a:lnTo>
                    <a:pt x="982" y="687"/>
                  </a:lnTo>
                  <a:lnTo>
                    <a:pt x="974" y="682"/>
                  </a:lnTo>
                  <a:lnTo>
                    <a:pt x="963" y="680"/>
                  </a:lnTo>
                  <a:lnTo>
                    <a:pt x="937" y="680"/>
                  </a:lnTo>
                  <a:lnTo>
                    <a:pt x="931" y="682"/>
                  </a:lnTo>
                  <a:lnTo>
                    <a:pt x="929" y="688"/>
                  </a:lnTo>
                  <a:lnTo>
                    <a:pt x="923" y="693"/>
                  </a:lnTo>
                  <a:lnTo>
                    <a:pt x="916" y="699"/>
                  </a:lnTo>
                  <a:lnTo>
                    <a:pt x="910" y="702"/>
                  </a:lnTo>
                  <a:lnTo>
                    <a:pt x="907" y="703"/>
                  </a:lnTo>
                  <a:lnTo>
                    <a:pt x="904" y="706"/>
                  </a:lnTo>
                  <a:lnTo>
                    <a:pt x="900" y="707"/>
                  </a:lnTo>
                  <a:lnTo>
                    <a:pt x="897" y="710"/>
                  </a:lnTo>
                  <a:lnTo>
                    <a:pt x="894" y="714"/>
                  </a:lnTo>
                  <a:lnTo>
                    <a:pt x="893" y="715"/>
                  </a:lnTo>
                  <a:lnTo>
                    <a:pt x="893" y="718"/>
                  </a:lnTo>
                  <a:lnTo>
                    <a:pt x="899" y="724"/>
                  </a:lnTo>
                  <a:lnTo>
                    <a:pt x="900" y="732"/>
                  </a:lnTo>
                  <a:lnTo>
                    <a:pt x="900" y="741"/>
                  </a:lnTo>
                  <a:lnTo>
                    <a:pt x="897" y="751"/>
                  </a:lnTo>
                  <a:lnTo>
                    <a:pt x="894" y="763"/>
                  </a:lnTo>
                  <a:lnTo>
                    <a:pt x="894" y="778"/>
                  </a:lnTo>
                  <a:lnTo>
                    <a:pt x="896" y="796"/>
                  </a:lnTo>
                  <a:lnTo>
                    <a:pt x="900" y="809"/>
                  </a:lnTo>
                  <a:lnTo>
                    <a:pt x="905" y="818"/>
                  </a:lnTo>
                  <a:lnTo>
                    <a:pt x="914" y="828"/>
                  </a:lnTo>
                  <a:lnTo>
                    <a:pt x="930" y="844"/>
                  </a:lnTo>
                  <a:lnTo>
                    <a:pt x="937" y="848"/>
                  </a:lnTo>
                  <a:lnTo>
                    <a:pt x="944" y="847"/>
                  </a:lnTo>
                  <a:lnTo>
                    <a:pt x="951" y="843"/>
                  </a:lnTo>
                  <a:lnTo>
                    <a:pt x="959" y="837"/>
                  </a:lnTo>
                  <a:lnTo>
                    <a:pt x="966" y="837"/>
                  </a:lnTo>
                  <a:lnTo>
                    <a:pt x="967" y="839"/>
                  </a:lnTo>
                  <a:lnTo>
                    <a:pt x="968" y="839"/>
                  </a:lnTo>
                  <a:lnTo>
                    <a:pt x="970" y="840"/>
                  </a:lnTo>
                  <a:lnTo>
                    <a:pt x="972" y="840"/>
                  </a:lnTo>
                  <a:lnTo>
                    <a:pt x="975" y="839"/>
                  </a:lnTo>
                  <a:lnTo>
                    <a:pt x="977" y="836"/>
                  </a:lnTo>
                  <a:lnTo>
                    <a:pt x="979" y="832"/>
                  </a:lnTo>
                  <a:lnTo>
                    <a:pt x="979" y="822"/>
                  </a:lnTo>
                  <a:lnTo>
                    <a:pt x="978" y="817"/>
                  </a:lnTo>
                  <a:lnTo>
                    <a:pt x="979" y="811"/>
                  </a:lnTo>
                  <a:lnTo>
                    <a:pt x="981" y="807"/>
                  </a:lnTo>
                  <a:lnTo>
                    <a:pt x="985" y="803"/>
                  </a:lnTo>
                  <a:lnTo>
                    <a:pt x="989" y="802"/>
                  </a:lnTo>
                  <a:lnTo>
                    <a:pt x="1004" y="802"/>
                  </a:lnTo>
                  <a:lnTo>
                    <a:pt x="1015" y="799"/>
                  </a:lnTo>
                  <a:lnTo>
                    <a:pt x="1024" y="799"/>
                  </a:lnTo>
                  <a:lnTo>
                    <a:pt x="1028" y="802"/>
                  </a:lnTo>
                  <a:lnTo>
                    <a:pt x="1031" y="818"/>
                  </a:lnTo>
                  <a:lnTo>
                    <a:pt x="1030" y="828"/>
                  </a:lnTo>
                  <a:lnTo>
                    <a:pt x="1024" y="835"/>
                  </a:lnTo>
                  <a:lnTo>
                    <a:pt x="1019" y="843"/>
                  </a:lnTo>
                  <a:lnTo>
                    <a:pt x="1016" y="852"/>
                  </a:lnTo>
                  <a:lnTo>
                    <a:pt x="1018" y="862"/>
                  </a:lnTo>
                  <a:lnTo>
                    <a:pt x="1016" y="872"/>
                  </a:lnTo>
                  <a:lnTo>
                    <a:pt x="1015" y="876"/>
                  </a:lnTo>
                  <a:lnTo>
                    <a:pt x="1012" y="881"/>
                  </a:lnTo>
                  <a:lnTo>
                    <a:pt x="1012" y="883"/>
                  </a:lnTo>
                  <a:lnTo>
                    <a:pt x="1011" y="884"/>
                  </a:lnTo>
                  <a:lnTo>
                    <a:pt x="1011" y="885"/>
                  </a:lnTo>
                  <a:lnTo>
                    <a:pt x="1023" y="885"/>
                  </a:lnTo>
                  <a:lnTo>
                    <a:pt x="1026" y="887"/>
                  </a:lnTo>
                  <a:lnTo>
                    <a:pt x="1027" y="887"/>
                  </a:lnTo>
                  <a:lnTo>
                    <a:pt x="1030" y="889"/>
                  </a:lnTo>
                  <a:lnTo>
                    <a:pt x="1033" y="889"/>
                  </a:lnTo>
                  <a:lnTo>
                    <a:pt x="1041" y="888"/>
                  </a:lnTo>
                  <a:lnTo>
                    <a:pt x="1048" y="883"/>
                  </a:lnTo>
                  <a:lnTo>
                    <a:pt x="1056" y="880"/>
                  </a:lnTo>
                  <a:lnTo>
                    <a:pt x="1061" y="883"/>
                  </a:lnTo>
                  <a:lnTo>
                    <a:pt x="1068" y="887"/>
                  </a:lnTo>
                  <a:lnTo>
                    <a:pt x="1074" y="895"/>
                  </a:lnTo>
                  <a:lnTo>
                    <a:pt x="1078" y="903"/>
                  </a:lnTo>
                  <a:lnTo>
                    <a:pt x="1079" y="910"/>
                  </a:lnTo>
                  <a:lnTo>
                    <a:pt x="1076" y="922"/>
                  </a:lnTo>
                  <a:lnTo>
                    <a:pt x="1074" y="937"/>
                  </a:lnTo>
                  <a:lnTo>
                    <a:pt x="1074" y="954"/>
                  </a:lnTo>
                  <a:lnTo>
                    <a:pt x="1075" y="965"/>
                  </a:lnTo>
                  <a:lnTo>
                    <a:pt x="1079" y="973"/>
                  </a:lnTo>
                  <a:lnTo>
                    <a:pt x="1082" y="977"/>
                  </a:lnTo>
                  <a:lnTo>
                    <a:pt x="1085" y="983"/>
                  </a:lnTo>
                  <a:lnTo>
                    <a:pt x="1090" y="988"/>
                  </a:lnTo>
                  <a:lnTo>
                    <a:pt x="1093" y="989"/>
                  </a:lnTo>
                  <a:lnTo>
                    <a:pt x="1097" y="991"/>
                  </a:lnTo>
                  <a:lnTo>
                    <a:pt x="1101" y="989"/>
                  </a:lnTo>
                  <a:lnTo>
                    <a:pt x="1112" y="984"/>
                  </a:lnTo>
                  <a:lnTo>
                    <a:pt x="1119" y="980"/>
                  </a:lnTo>
                  <a:lnTo>
                    <a:pt x="1124" y="974"/>
                  </a:lnTo>
                  <a:lnTo>
                    <a:pt x="1128" y="974"/>
                  </a:lnTo>
                  <a:lnTo>
                    <a:pt x="1134" y="976"/>
                  </a:lnTo>
                  <a:lnTo>
                    <a:pt x="1139" y="980"/>
                  </a:lnTo>
                  <a:lnTo>
                    <a:pt x="1145" y="985"/>
                  </a:lnTo>
                  <a:lnTo>
                    <a:pt x="1146" y="988"/>
                  </a:lnTo>
                  <a:lnTo>
                    <a:pt x="1146" y="989"/>
                  </a:lnTo>
                  <a:lnTo>
                    <a:pt x="1149" y="992"/>
                  </a:lnTo>
                  <a:lnTo>
                    <a:pt x="1156" y="992"/>
                  </a:lnTo>
                  <a:lnTo>
                    <a:pt x="1160" y="991"/>
                  </a:lnTo>
                  <a:lnTo>
                    <a:pt x="1164" y="988"/>
                  </a:lnTo>
                  <a:lnTo>
                    <a:pt x="1167" y="985"/>
                  </a:lnTo>
                  <a:lnTo>
                    <a:pt x="1172" y="977"/>
                  </a:lnTo>
                  <a:lnTo>
                    <a:pt x="1176" y="972"/>
                  </a:lnTo>
                  <a:lnTo>
                    <a:pt x="1183" y="962"/>
                  </a:lnTo>
                  <a:lnTo>
                    <a:pt x="1191" y="955"/>
                  </a:lnTo>
                  <a:lnTo>
                    <a:pt x="1198" y="951"/>
                  </a:lnTo>
                  <a:lnTo>
                    <a:pt x="1203" y="948"/>
                  </a:lnTo>
                  <a:lnTo>
                    <a:pt x="1210" y="943"/>
                  </a:lnTo>
                  <a:lnTo>
                    <a:pt x="1219" y="937"/>
                  </a:lnTo>
                  <a:lnTo>
                    <a:pt x="1225" y="936"/>
                  </a:lnTo>
                  <a:lnTo>
                    <a:pt x="1228" y="939"/>
                  </a:lnTo>
                  <a:lnTo>
                    <a:pt x="1228" y="943"/>
                  </a:lnTo>
                  <a:lnTo>
                    <a:pt x="1225" y="948"/>
                  </a:lnTo>
                  <a:lnTo>
                    <a:pt x="1223" y="955"/>
                  </a:lnTo>
                  <a:lnTo>
                    <a:pt x="1221" y="959"/>
                  </a:lnTo>
                  <a:lnTo>
                    <a:pt x="1221" y="977"/>
                  </a:lnTo>
                  <a:lnTo>
                    <a:pt x="1223" y="985"/>
                  </a:lnTo>
                  <a:lnTo>
                    <a:pt x="1225" y="989"/>
                  </a:lnTo>
                  <a:lnTo>
                    <a:pt x="1228" y="988"/>
                  </a:lnTo>
                  <a:lnTo>
                    <a:pt x="1228" y="981"/>
                  </a:lnTo>
                  <a:lnTo>
                    <a:pt x="1229" y="972"/>
                  </a:lnTo>
                  <a:lnTo>
                    <a:pt x="1232" y="963"/>
                  </a:lnTo>
                  <a:lnTo>
                    <a:pt x="1239" y="954"/>
                  </a:lnTo>
                  <a:lnTo>
                    <a:pt x="1247" y="948"/>
                  </a:lnTo>
                  <a:lnTo>
                    <a:pt x="1254" y="946"/>
                  </a:lnTo>
                  <a:lnTo>
                    <a:pt x="1257" y="948"/>
                  </a:lnTo>
                  <a:lnTo>
                    <a:pt x="1258" y="951"/>
                  </a:lnTo>
                  <a:lnTo>
                    <a:pt x="1261" y="954"/>
                  </a:lnTo>
                  <a:lnTo>
                    <a:pt x="1262" y="958"/>
                  </a:lnTo>
                  <a:lnTo>
                    <a:pt x="1265" y="963"/>
                  </a:lnTo>
                  <a:lnTo>
                    <a:pt x="1268" y="965"/>
                  </a:lnTo>
                  <a:lnTo>
                    <a:pt x="1269" y="966"/>
                  </a:lnTo>
                  <a:lnTo>
                    <a:pt x="1272" y="965"/>
                  </a:lnTo>
                  <a:lnTo>
                    <a:pt x="1279" y="961"/>
                  </a:lnTo>
                  <a:lnTo>
                    <a:pt x="1286" y="959"/>
                  </a:lnTo>
                  <a:lnTo>
                    <a:pt x="1292" y="961"/>
                  </a:lnTo>
                  <a:lnTo>
                    <a:pt x="1298" y="966"/>
                  </a:lnTo>
                  <a:lnTo>
                    <a:pt x="1299" y="970"/>
                  </a:lnTo>
                  <a:lnTo>
                    <a:pt x="1302" y="974"/>
                  </a:lnTo>
                  <a:lnTo>
                    <a:pt x="1303" y="976"/>
                  </a:lnTo>
                  <a:lnTo>
                    <a:pt x="1303" y="977"/>
                  </a:lnTo>
                  <a:lnTo>
                    <a:pt x="1305" y="974"/>
                  </a:lnTo>
                  <a:lnTo>
                    <a:pt x="1307" y="973"/>
                  </a:lnTo>
                  <a:lnTo>
                    <a:pt x="1309" y="969"/>
                  </a:lnTo>
                  <a:lnTo>
                    <a:pt x="1309" y="966"/>
                  </a:lnTo>
                  <a:lnTo>
                    <a:pt x="1311" y="961"/>
                  </a:lnTo>
                  <a:lnTo>
                    <a:pt x="1318" y="958"/>
                  </a:lnTo>
                  <a:lnTo>
                    <a:pt x="1328" y="956"/>
                  </a:lnTo>
                  <a:lnTo>
                    <a:pt x="1337" y="961"/>
                  </a:lnTo>
                  <a:lnTo>
                    <a:pt x="1342" y="963"/>
                  </a:lnTo>
                  <a:lnTo>
                    <a:pt x="1344" y="966"/>
                  </a:lnTo>
                  <a:lnTo>
                    <a:pt x="1346" y="969"/>
                  </a:lnTo>
                  <a:lnTo>
                    <a:pt x="1346" y="970"/>
                  </a:lnTo>
                  <a:lnTo>
                    <a:pt x="1347" y="970"/>
                  </a:lnTo>
                  <a:lnTo>
                    <a:pt x="1347" y="972"/>
                  </a:lnTo>
                  <a:lnTo>
                    <a:pt x="1351" y="972"/>
                  </a:lnTo>
                  <a:lnTo>
                    <a:pt x="1353" y="969"/>
                  </a:lnTo>
                  <a:lnTo>
                    <a:pt x="1355" y="966"/>
                  </a:lnTo>
                  <a:lnTo>
                    <a:pt x="1358" y="962"/>
                  </a:lnTo>
                  <a:lnTo>
                    <a:pt x="1359" y="958"/>
                  </a:lnTo>
                  <a:lnTo>
                    <a:pt x="1363" y="954"/>
                  </a:lnTo>
                  <a:lnTo>
                    <a:pt x="1365" y="956"/>
                  </a:lnTo>
                  <a:lnTo>
                    <a:pt x="1363" y="965"/>
                  </a:lnTo>
                  <a:lnTo>
                    <a:pt x="1361" y="976"/>
                  </a:lnTo>
                  <a:lnTo>
                    <a:pt x="1354" y="989"/>
                  </a:lnTo>
                  <a:lnTo>
                    <a:pt x="1354" y="993"/>
                  </a:lnTo>
                  <a:lnTo>
                    <a:pt x="1355" y="993"/>
                  </a:lnTo>
                  <a:lnTo>
                    <a:pt x="1357" y="995"/>
                  </a:lnTo>
                  <a:lnTo>
                    <a:pt x="1359" y="993"/>
                  </a:lnTo>
                  <a:lnTo>
                    <a:pt x="1362" y="993"/>
                  </a:lnTo>
                  <a:lnTo>
                    <a:pt x="1363" y="995"/>
                  </a:lnTo>
                  <a:lnTo>
                    <a:pt x="1365" y="998"/>
                  </a:lnTo>
                  <a:lnTo>
                    <a:pt x="1366" y="999"/>
                  </a:lnTo>
                  <a:lnTo>
                    <a:pt x="1372" y="999"/>
                  </a:lnTo>
                  <a:lnTo>
                    <a:pt x="1374" y="998"/>
                  </a:lnTo>
                  <a:lnTo>
                    <a:pt x="1380" y="998"/>
                  </a:lnTo>
                  <a:lnTo>
                    <a:pt x="1383" y="999"/>
                  </a:lnTo>
                  <a:lnTo>
                    <a:pt x="1384" y="1002"/>
                  </a:lnTo>
                  <a:lnTo>
                    <a:pt x="1389" y="1007"/>
                  </a:lnTo>
                  <a:lnTo>
                    <a:pt x="1395" y="1015"/>
                  </a:lnTo>
                  <a:lnTo>
                    <a:pt x="1402" y="1026"/>
                  </a:lnTo>
                  <a:lnTo>
                    <a:pt x="1407" y="1032"/>
                  </a:lnTo>
                  <a:lnTo>
                    <a:pt x="1413" y="1032"/>
                  </a:lnTo>
                  <a:lnTo>
                    <a:pt x="1420" y="1028"/>
                  </a:lnTo>
                  <a:lnTo>
                    <a:pt x="1429" y="1025"/>
                  </a:lnTo>
                  <a:lnTo>
                    <a:pt x="1440" y="1026"/>
                  </a:lnTo>
                  <a:lnTo>
                    <a:pt x="1451" y="1035"/>
                  </a:lnTo>
                  <a:lnTo>
                    <a:pt x="1462" y="1046"/>
                  </a:lnTo>
                  <a:lnTo>
                    <a:pt x="1473" y="1058"/>
                  </a:lnTo>
                  <a:lnTo>
                    <a:pt x="1480" y="1069"/>
                  </a:lnTo>
                  <a:lnTo>
                    <a:pt x="1484" y="1078"/>
                  </a:lnTo>
                  <a:lnTo>
                    <a:pt x="1488" y="1084"/>
                  </a:lnTo>
                  <a:lnTo>
                    <a:pt x="1492" y="1087"/>
                  </a:lnTo>
                  <a:lnTo>
                    <a:pt x="1497" y="1089"/>
                  </a:lnTo>
                  <a:lnTo>
                    <a:pt x="1500" y="1092"/>
                  </a:lnTo>
                  <a:lnTo>
                    <a:pt x="1502" y="1096"/>
                  </a:lnTo>
                  <a:lnTo>
                    <a:pt x="1502" y="1099"/>
                  </a:lnTo>
                  <a:lnTo>
                    <a:pt x="1503" y="1103"/>
                  </a:lnTo>
                  <a:lnTo>
                    <a:pt x="1503" y="1106"/>
                  </a:lnTo>
                  <a:lnTo>
                    <a:pt x="1500" y="1111"/>
                  </a:lnTo>
                  <a:lnTo>
                    <a:pt x="1492" y="1117"/>
                  </a:lnTo>
                  <a:lnTo>
                    <a:pt x="1482" y="1122"/>
                  </a:lnTo>
                  <a:lnTo>
                    <a:pt x="1473" y="1125"/>
                  </a:lnTo>
                  <a:lnTo>
                    <a:pt x="1467" y="1128"/>
                  </a:lnTo>
                  <a:lnTo>
                    <a:pt x="1466" y="1131"/>
                  </a:lnTo>
                  <a:lnTo>
                    <a:pt x="1466" y="1135"/>
                  </a:lnTo>
                  <a:lnTo>
                    <a:pt x="1467" y="1136"/>
                  </a:lnTo>
                  <a:lnTo>
                    <a:pt x="1470" y="1136"/>
                  </a:lnTo>
                  <a:lnTo>
                    <a:pt x="1474" y="1137"/>
                  </a:lnTo>
                  <a:lnTo>
                    <a:pt x="1485" y="1135"/>
                  </a:lnTo>
                  <a:lnTo>
                    <a:pt x="1488" y="1133"/>
                  </a:lnTo>
                  <a:lnTo>
                    <a:pt x="1492" y="1129"/>
                  </a:lnTo>
                  <a:lnTo>
                    <a:pt x="1493" y="1126"/>
                  </a:lnTo>
                  <a:lnTo>
                    <a:pt x="1497" y="1122"/>
                  </a:lnTo>
                  <a:lnTo>
                    <a:pt x="1500" y="1121"/>
                  </a:lnTo>
                  <a:lnTo>
                    <a:pt x="1504" y="1120"/>
                  </a:lnTo>
                  <a:lnTo>
                    <a:pt x="1508" y="1121"/>
                  </a:lnTo>
                  <a:lnTo>
                    <a:pt x="1514" y="1124"/>
                  </a:lnTo>
                  <a:lnTo>
                    <a:pt x="1515" y="1128"/>
                  </a:lnTo>
                  <a:lnTo>
                    <a:pt x="1515" y="1132"/>
                  </a:lnTo>
                  <a:lnTo>
                    <a:pt x="1514" y="1136"/>
                  </a:lnTo>
                  <a:lnTo>
                    <a:pt x="1511" y="1141"/>
                  </a:lnTo>
                  <a:lnTo>
                    <a:pt x="1508" y="1146"/>
                  </a:lnTo>
                  <a:lnTo>
                    <a:pt x="1504" y="1148"/>
                  </a:lnTo>
                  <a:lnTo>
                    <a:pt x="1502" y="1151"/>
                  </a:lnTo>
                  <a:lnTo>
                    <a:pt x="1497" y="1154"/>
                  </a:lnTo>
                  <a:lnTo>
                    <a:pt x="1495" y="1155"/>
                  </a:lnTo>
                  <a:lnTo>
                    <a:pt x="1493" y="1157"/>
                  </a:lnTo>
                  <a:lnTo>
                    <a:pt x="1493" y="1159"/>
                  </a:lnTo>
                  <a:lnTo>
                    <a:pt x="1496" y="1159"/>
                  </a:lnTo>
                  <a:lnTo>
                    <a:pt x="1500" y="1161"/>
                  </a:lnTo>
                  <a:lnTo>
                    <a:pt x="1510" y="1161"/>
                  </a:lnTo>
                  <a:lnTo>
                    <a:pt x="1511" y="1159"/>
                  </a:lnTo>
                  <a:lnTo>
                    <a:pt x="1511" y="1155"/>
                  </a:lnTo>
                  <a:lnTo>
                    <a:pt x="1514" y="1147"/>
                  </a:lnTo>
                  <a:lnTo>
                    <a:pt x="1519" y="1139"/>
                  </a:lnTo>
                  <a:lnTo>
                    <a:pt x="1522" y="1136"/>
                  </a:lnTo>
                  <a:lnTo>
                    <a:pt x="1523" y="1133"/>
                  </a:lnTo>
                  <a:lnTo>
                    <a:pt x="1525" y="1133"/>
                  </a:lnTo>
                  <a:lnTo>
                    <a:pt x="1526" y="1132"/>
                  </a:lnTo>
                  <a:lnTo>
                    <a:pt x="1528" y="1132"/>
                  </a:lnTo>
                  <a:lnTo>
                    <a:pt x="1529" y="1133"/>
                  </a:lnTo>
                  <a:lnTo>
                    <a:pt x="1532" y="1133"/>
                  </a:lnTo>
                  <a:lnTo>
                    <a:pt x="1540" y="1135"/>
                  </a:lnTo>
                  <a:lnTo>
                    <a:pt x="1549" y="1137"/>
                  </a:lnTo>
                  <a:lnTo>
                    <a:pt x="1558" y="1141"/>
                  </a:lnTo>
                  <a:lnTo>
                    <a:pt x="1566" y="1147"/>
                  </a:lnTo>
                  <a:lnTo>
                    <a:pt x="1575" y="1154"/>
                  </a:lnTo>
                  <a:lnTo>
                    <a:pt x="1586" y="1161"/>
                  </a:lnTo>
                  <a:lnTo>
                    <a:pt x="1595" y="1165"/>
                  </a:lnTo>
                  <a:lnTo>
                    <a:pt x="1604" y="1165"/>
                  </a:lnTo>
                  <a:lnTo>
                    <a:pt x="1612" y="1162"/>
                  </a:lnTo>
                  <a:lnTo>
                    <a:pt x="1619" y="1162"/>
                  </a:lnTo>
                  <a:lnTo>
                    <a:pt x="1627" y="1166"/>
                  </a:lnTo>
                  <a:lnTo>
                    <a:pt x="1636" y="1173"/>
                  </a:lnTo>
                  <a:lnTo>
                    <a:pt x="1642" y="1180"/>
                  </a:lnTo>
                  <a:lnTo>
                    <a:pt x="1649" y="1185"/>
                  </a:lnTo>
                  <a:lnTo>
                    <a:pt x="1657" y="1189"/>
                  </a:lnTo>
                  <a:lnTo>
                    <a:pt x="1666" y="1192"/>
                  </a:lnTo>
                  <a:lnTo>
                    <a:pt x="1672" y="1195"/>
                  </a:lnTo>
                  <a:lnTo>
                    <a:pt x="1682" y="1202"/>
                  </a:lnTo>
                  <a:lnTo>
                    <a:pt x="1689" y="1214"/>
                  </a:lnTo>
                  <a:lnTo>
                    <a:pt x="1693" y="1226"/>
                  </a:lnTo>
                  <a:lnTo>
                    <a:pt x="1693" y="1236"/>
                  </a:lnTo>
                  <a:lnTo>
                    <a:pt x="1690" y="1247"/>
                  </a:lnTo>
                  <a:lnTo>
                    <a:pt x="1686" y="1258"/>
                  </a:lnTo>
                  <a:lnTo>
                    <a:pt x="1682" y="1268"/>
                  </a:lnTo>
                  <a:lnTo>
                    <a:pt x="1681" y="1273"/>
                  </a:lnTo>
                  <a:lnTo>
                    <a:pt x="1678" y="1278"/>
                  </a:lnTo>
                  <a:lnTo>
                    <a:pt x="1672" y="1287"/>
                  </a:lnTo>
                  <a:lnTo>
                    <a:pt x="1666" y="1296"/>
                  </a:lnTo>
                  <a:lnTo>
                    <a:pt x="1656" y="1307"/>
                  </a:lnTo>
                  <a:lnTo>
                    <a:pt x="1646" y="1317"/>
                  </a:lnTo>
                  <a:lnTo>
                    <a:pt x="1638" y="1329"/>
                  </a:lnTo>
                  <a:lnTo>
                    <a:pt x="1637" y="1342"/>
                  </a:lnTo>
                  <a:lnTo>
                    <a:pt x="1640" y="1351"/>
                  </a:lnTo>
                  <a:lnTo>
                    <a:pt x="1641" y="1358"/>
                  </a:lnTo>
                  <a:lnTo>
                    <a:pt x="1641" y="1365"/>
                  </a:lnTo>
                  <a:lnTo>
                    <a:pt x="1638" y="1374"/>
                  </a:lnTo>
                  <a:lnTo>
                    <a:pt x="1636" y="1385"/>
                  </a:lnTo>
                  <a:lnTo>
                    <a:pt x="1633" y="1394"/>
                  </a:lnTo>
                  <a:lnTo>
                    <a:pt x="1633" y="1400"/>
                  </a:lnTo>
                  <a:lnTo>
                    <a:pt x="1634" y="1407"/>
                  </a:lnTo>
                  <a:lnTo>
                    <a:pt x="1631" y="1414"/>
                  </a:lnTo>
                  <a:lnTo>
                    <a:pt x="1627" y="1422"/>
                  </a:lnTo>
                  <a:lnTo>
                    <a:pt x="1622" y="1429"/>
                  </a:lnTo>
                  <a:lnTo>
                    <a:pt x="1616" y="1440"/>
                  </a:lnTo>
                  <a:lnTo>
                    <a:pt x="1612" y="1453"/>
                  </a:lnTo>
                  <a:lnTo>
                    <a:pt x="1607" y="1462"/>
                  </a:lnTo>
                  <a:lnTo>
                    <a:pt x="1603" y="1466"/>
                  </a:lnTo>
                  <a:lnTo>
                    <a:pt x="1595" y="1469"/>
                  </a:lnTo>
                  <a:lnTo>
                    <a:pt x="1586" y="1469"/>
                  </a:lnTo>
                  <a:lnTo>
                    <a:pt x="1577" y="1472"/>
                  </a:lnTo>
                  <a:lnTo>
                    <a:pt x="1570" y="1474"/>
                  </a:lnTo>
                  <a:lnTo>
                    <a:pt x="1563" y="1476"/>
                  </a:lnTo>
                  <a:lnTo>
                    <a:pt x="1559" y="1479"/>
                  </a:lnTo>
                  <a:lnTo>
                    <a:pt x="1558" y="1480"/>
                  </a:lnTo>
                  <a:lnTo>
                    <a:pt x="1556" y="1480"/>
                  </a:lnTo>
                  <a:lnTo>
                    <a:pt x="1554" y="1481"/>
                  </a:lnTo>
                  <a:lnTo>
                    <a:pt x="1548" y="1485"/>
                  </a:lnTo>
                  <a:lnTo>
                    <a:pt x="1538" y="1489"/>
                  </a:lnTo>
                  <a:lnTo>
                    <a:pt x="1530" y="1496"/>
                  </a:lnTo>
                  <a:lnTo>
                    <a:pt x="1521" y="1502"/>
                  </a:lnTo>
                  <a:lnTo>
                    <a:pt x="1517" y="1509"/>
                  </a:lnTo>
                  <a:lnTo>
                    <a:pt x="1517" y="1517"/>
                  </a:lnTo>
                  <a:lnTo>
                    <a:pt x="1519" y="1526"/>
                  </a:lnTo>
                  <a:lnTo>
                    <a:pt x="1521" y="1536"/>
                  </a:lnTo>
                  <a:lnTo>
                    <a:pt x="1519" y="1544"/>
                  </a:lnTo>
                  <a:lnTo>
                    <a:pt x="1517" y="1548"/>
                  </a:lnTo>
                  <a:lnTo>
                    <a:pt x="1514" y="1551"/>
                  </a:lnTo>
                  <a:lnTo>
                    <a:pt x="1512" y="1551"/>
                  </a:lnTo>
                  <a:lnTo>
                    <a:pt x="1510" y="1553"/>
                  </a:lnTo>
                  <a:lnTo>
                    <a:pt x="1508" y="1553"/>
                  </a:lnTo>
                  <a:lnTo>
                    <a:pt x="1506" y="1554"/>
                  </a:lnTo>
                  <a:lnTo>
                    <a:pt x="1499" y="1568"/>
                  </a:lnTo>
                  <a:lnTo>
                    <a:pt x="1496" y="1572"/>
                  </a:lnTo>
                  <a:lnTo>
                    <a:pt x="1492" y="1576"/>
                  </a:lnTo>
                  <a:lnTo>
                    <a:pt x="1489" y="1577"/>
                  </a:lnTo>
                  <a:lnTo>
                    <a:pt x="1488" y="1579"/>
                  </a:lnTo>
                  <a:lnTo>
                    <a:pt x="1485" y="1580"/>
                  </a:lnTo>
                  <a:lnTo>
                    <a:pt x="1478" y="1590"/>
                  </a:lnTo>
                  <a:lnTo>
                    <a:pt x="1476" y="1605"/>
                  </a:lnTo>
                  <a:lnTo>
                    <a:pt x="1471" y="1614"/>
                  </a:lnTo>
                  <a:lnTo>
                    <a:pt x="1462" y="1627"/>
                  </a:lnTo>
                  <a:lnTo>
                    <a:pt x="1450" y="1640"/>
                  </a:lnTo>
                  <a:lnTo>
                    <a:pt x="1440" y="1648"/>
                  </a:lnTo>
                  <a:lnTo>
                    <a:pt x="1430" y="1651"/>
                  </a:lnTo>
                  <a:lnTo>
                    <a:pt x="1421" y="1650"/>
                  </a:lnTo>
                  <a:lnTo>
                    <a:pt x="1411" y="1647"/>
                  </a:lnTo>
                  <a:lnTo>
                    <a:pt x="1406" y="1642"/>
                  </a:lnTo>
                  <a:lnTo>
                    <a:pt x="1402" y="1633"/>
                  </a:lnTo>
                  <a:lnTo>
                    <a:pt x="1399" y="1622"/>
                  </a:lnTo>
                  <a:lnTo>
                    <a:pt x="1398" y="1613"/>
                  </a:lnTo>
                  <a:lnTo>
                    <a:pt x="1398" y="1606"/>
                  </a:lnTo>
                  <a:lnTo>
                    <a:pt x="1396" y="1606"/>
                  </a:lnTo>
                  <a:lnTo>
                    <a:pt x="1395" y="1613"/>
                  </a:lnTo>
                  <a:lnTo>
                    <a:pt x="1391" y="1622"/>
                  </a:lnTo>
                  <a:lnTo>
                    <a:pt x="1389" y="1632"/>
                  </a:lnTo>
                  <a:lnTo>
                    <a:pt x="1389" y="1637"/>
                  </a:lnTo>
                  <a:lnTo>
                    <a:pt x="1392" y="1643"/>
                  </a:lnTo>
                  <a:lnTo>
                    <a:pt x="1406" y="1657"/>
                  </a:lnTo>
                  <a:lnTo>
                    <a:pt x="1411" y="1661"/>
                  </a:lnTo>
                  <a:lnTo>
                    <a:pt x="1414" y="1664"/>
                  </a:lnTo>
                  <a:lnTo>
                    <a:pt x="1415" y="1666"/>
                  </a:lnTo>
                  <a:lnTo>
                    <a:pt x="1414" y="1669"/>
                  </a:lnTo>
                  <a:lnTo>
                    <a:pt x="1414" y="1673"/>
                  </a:lnTo>
                  <a:lnTo>
                    <a:pt x="1411" y="1677"/>
                  </a:lnTo>
                  <a:lnTo>
                    <a:pt x="1409" y="1683"/>
                  </a:lnTo>
                  <a:lnTo>
                    <a:pt x="1403" y="1690"/>
                  </a:lnTo>
                  <a:lnTo>
                    <a:pt x="1399" y="1698"/>
                  </a:lnTo>
                  <a:lnTo>
                    <a:pt x="1394" y="1705"/>
                  </a:lnTo>
                  <a:lnTo>
                    <a:pt x="1391" y="1707"/>
                  </a:lnTo>
                  <a:lnTo>
                    <a:pt x="1385" y="1709"/>
                  </a:lnTo>
                  <a:lnTo>
                    <a:pt x="1376" y="1710"/>
                  </a:lnTo>
                  <a:lnTo>
                    <a:pt x="1365" y="1711"/>
                  </a:lnTo>
                  <a:lnTo>
                    <a:pt x="1354" y="1711"/>
                  </a:lnTo>
                  <a:lnTo>
                    <a:pt x="1347" y="1710"/>
                  </a:lnTo>
                  <a:lnTo>
                    <a:pt x="1344" y="1709"/>
                  </a:lnTo>
                  <a:lnTo>
                    <a:pt x="1342" y="1710"/>
                  </a:lnTo>
                  <a:lnTo>
                    <a:pt x="1339" y="1716"/>
                  </a:lnTo>
                  <a:lnTo>
                    <a:pt x="1339" y="1732"/>
                  </a:lnTo>
                  <a:lnTo>
                    <a:pt x="1340" y="1735"/>
                  </a:lnTo>
                  <a:lnTo>
                    <a:pt x="1340" y="1739"/>
                  </a:lnTo>
                  <a:lnTo>
                    <a:pt x="1339" y="1740"/>
                  </a:lnTo>
                  <a:lnTo>
                    <a:pt x="1333" y="1740"/>
                  </a:lnTo>
                  <a:lnTo>
                    <a:pt x="1325" y="1737"/>
                  </a:lnTo>
                  <a:lnTo>
                    <a:pt x="1318" y="1736"/>
                  </a:lnTo>
                  <a:lnTo>
                    <a:pt x="1311" y="1733"/>
                  </a:lnTo>
                  <a:lnTo>
                    <a:pt x="1306" y="1733"/>
                  </a:lnTo>
                  <a:lnTo>
                    <a:pt x="1305" y="1735"/>
                  </a:lnTo>
                  <a:lnTo>
                    <a:pt x="1305" y="1739"/>
                  </a:lnTo>
                  <a:lnTo>
                    <a:pt x="1309" y="1751"/>
                  </a:lnTo>
                  <a:lnTo>
                    <a:pt x="1311" y="1754"/>
                  </a:lnTo>
                  <a:lnTo>
                    <a:pt x="1314" y="1755"/>
                  </a:lnTo>
                  <a:lnTo>
                    <a:pt x="1320" y="1755"/>
                  </a:lnTo>
                  <a:lnTo>
                    <a:pt x="1321" y="1754"/>
                  </a:lnTo>
                  <a:lnTo>
                    <a:pt x="1324" y="1754"/>
                  </a:lnTo>
                  <a:lnTo>
                    <a:pt x="1325" y="1755"/>
                  </a:lnTo>
                  <a:lnTo>
                    <a:pt x="1325" y="1757"/>
                  </a:lnTo>
                  <a:lnTo>
                    <a:pt x="1321" y="1765"/>
                  </a:lnTo>
                  <a:lnTo>
                    <a:pt x="1316" y="1773"/>
                  </a:lnTo>
                  <a:lnTo>
                    <a:pt x="1309" y="1780"/>
                  </a:lnTo>
                  <a:lnTo>
                    <a:pt x="1303" y="1787"/>
                  </a:lnTo>
                  <a:lnTo>
                    <a:pt x="1298" y="1796"/>
                  </a:lnTo>
                  <a:lnTo>
                    <a:pt x="1284" y="1810"/>
                  </a:lnTo>
                  <a:lnTo>
                    <a:pt x="1280" y="1813"/>
                  </a:lnTo>
                  <a:lnTo>
                    <a:pt x="1279" y="1817"/>
                  </a:lnTo>
                  <a:lnTo>
                    <a:pt x="1279" y="1824"/>
                  </a:lnTo>
                  <a:lnTo>
                    <a:pt x="1283" y="1825"/>
                  </a:lnTo>
                  <a:lnTo>
                    <a:pt x="1290" y="1825"/>
                  </a:lnTo>
                  <a:lnTo>
                    <a:pt x="1296" y="1827"/>
                  </a:lnTo>
                  <a:lnTo>
                    <a:pt x="1301" y="1827"/>
                  </a:lnTo>
                  <a:lnTo>
                    <a:pt x="1301" y="1831"/>
                  </a:lnTo>
                  <a:lnTo>
                    <a:pt x="1299" y="1839"/>
                  </a:lnTo>
                  <a:lnTo>
                    <a:pt x="1296" y="1846"/>
                  </a:lnTo>
                  <a:lnTo>
                    <a:pt x="1294" y="1851"/>
                  </a:lnTo>
                  <a:lnTo>
                    <a:pt x="1288" y="1857"/>
                  </a:lnTo>
                  <a:lnTo>
                    <a:pt x="1279" y="1865"/>
                  </a:lnTo>
                  <a:lnTo>
                    <a:pt x="1270" y="1873"/>
                  </a:lnTo>
                  <a:lnTo>
                    <a:pt x="1264" y="1879"/>
                  </a:lnTo>
                  <a:lnTo>
                    <a:pt x="1260" y="1884"/>
                  </a:lnTo>
                  <a:lnTo>
                    <a:pt x="1257" y="1891"/>
                  </a:lnTo>
                  <a:lnTo>
                    <a:pt x="1257" y="1899"/>
                  </a:lnTo>
                  <a:lnTo>
                    <a:pt x="1258" y="1906"/>
                  </a:lnTo>
                  <a:lnTo>
                    <a:pt x="1262" y="1914"/>
                  </a:lnTo>
                  <a:lnTo>
                    <a:pt x="1269" y="1924"/>
                  </a:lnTo>
                  <a:lnTo>
                    <a:pt x="1279" y="1932"/>
                  </a:lnTo>
                  <a:lnTo>
                    <a:pt x="1287" y="1936"/>
                  </a:lnTo>
                  <a:lnTo>
                    <a:pt x="1295" y="1939"/>
                  </a:lnTo>
                  <a:lnTo>
                    <a:pt x="1305" y="1940"/>
                  </a:lnTo>
                  <a:lnTo>
                    <a:pt x="1313" y="1940"/>
                  </a:lnTo>
                  <a:lnTo>
                    <a:pt x="1314" y="1943"/>
                  </a:lnTo>
                  <a:lnTo>
                    <a:pt x="1310" y="1946"/>
                  </a:lnTo>
                  <a:lnTo>
                    <a:pt x="1291" y="1951"/>
                  </a:lnTo>
                  <a:lnTo>
                    <a:pt x="1286" y="1953"/>
                  </a:lnTo>
                  <a:lnTo>
                    <a:pt x="1281" y="1954"/>
                  </a:lnTo>
                  <a:lnTo>
                    <a:pt x="1273" y="1955"/>
                  </a:lnTo>
                  <a:lnTo>
                    <a:pt x="1265" y="1958"/>
                  </a:lnTo>
                  <a:lnTo>
                    <a:pt x="1257" y="1958"/>
                  </a:lnTo>
                  <a:lnTo>
                    <a:pt x="1250" y="1957"/>
                  </a:lnTo>
                  <a:lnTo>
                    <a:pt x="1240" y="1954"/>
                  </a:lnTo>
                  <a:lnTo>
                    <a:pt x="1234" y="1950"/>
                  </a:lnTo>
                  <a:lnTo>
                    <a:pt x="1228" y="1949"/>
                  </a:lnTo>
                  <a:lnTo>
                    <a:pt x="1227" y="1949"/>
                  </a:lnTo>
                  <a:lnTo>
                    <a:pt x="1228" y="1947"/>
                  </a:lnTo>
                  <a:lnTo>
                    <a:pt x="1229" y="1944"/>
                  </a:lnTo>
                  <a:lnTo>
                    <a:pt x="1236" y="1938"/>
                  </a:lnTo>
                  <a:lnTo>
                    <a:pt x="1242" y="1933"/>
                  </a:lnTo>
                  <a:lnTo>
                    <a:pt x="1244" y="1931"/>
                  </a:lnTo>
                  <a:lnTo>
                    <a:pt x="1246" y="1927"/>
                  </a:lnTo>
                  <a:lnTo>
                    <a:pt x="1246" y="1924"/>
                  </a:lnTo>
                  <a:lnTo>
                    <a:pt x="1244" y="1922"/>
                  </a:lnTo>
                  <a:lnTo>
                    <a:pt x="1243" y="1920"/>
                  </a:lnTo>
                  <a:lnTo>
                    <a:pt x="1242" y="1918"/>
                  </a:lnTo>
                  <a:lnTo>
                    <a:pt x="1239" y="1918"/>
                  </a:lnTo>
                  <a:lnTo>
                    <a:pt x="1238" y="1920"/>
                  </a:lnTo>
                  <a:lnTo>
                    <a:pt x="1235" y="1925"/>
                  </a:lnTo>
                  <a:lnTo>
                    <a:pt x="1234" y="1932"/>
                  </a:lnTo>
                  <a:lnTo>
                    <a:pt x="1231" y="1938"/>
                  </a:lnTo>
                  <a:lnTo>
                    <a:pt x="1225" y="1943"/>
                  </a:lnTo>
                  <a:lnTo>
                    <a:pt x="1223" y="1943"/>
                  </a:lnTo>
                  <a:lnTo>
                    <a:pt x="1220" y="1942"/>
                  </a:lnTo>
                  <a:lnTo>
                    <a:pt x="1216" y="1940"/>
                  </a:lnTo>
                  <a:lnTo>
                    <a:pt x="1213" y="1936"/>
                  </a:lnTo>
                  <a:lnTo>
                    <a:pt x="1208" y="1931"/>
                  </a:lnTo>
                  <a:lnTo>
                    <a:pt x="1203" y="1928"/>
                  </a:lnTo>
                  <a:lnTo>
                    <a:pt x="1198" y="1924"/>
                  </a:lnTo>
                  <a:lnTo>
                    <a:pt x="1194" y="1917"/>
                  </a:lnTo>
                  <a:lnTo>
                    <a:pt x="1193" y="1907"/>
                  </a:lnTo>
                  <a:lnTo>
                    <a:pt x="1193" y="1899"/>
                  </a:lnTo>
                  <a:lnTo>
                    <a:pt x="1190" y="1894"/>
                  </a:lnTo>
                  <a:lnTo>
                    <a:pt x="1188" y="1892"/>
                  </a:lnTo>
                  <a:lnTo>
                    <a:pt x="1183" y="1890"/>
                  </a:lnTo>
                  <a:lnTo>
                    <a:pt x="1180" y="1887"/>
                  </a:lnTo>
                  <a:lnTo>
                    <a:pt x="1179" y="1884"/>
                  </a:lnTo>
                  <a:lnTo>
                    <a:pt x="1179" y="1883"/>
                  </a:lnTo>
                  <a:lnTo>
                    <a:pt x="1180" y="1880"/>
                  </a:lnTo>
                  <a:lnTo>
                    <a:pt x="1186" y="1875"/>
                  </a:lnTo>
                  <a:lnTo>
                    <a:pt x="1187" y="1872"/>
                  </a:lnTo>
                  <a:lnTo>
                    <a:pt x="1187" y="1869"/>
                  </a:lnTo>
                  <a:lnTo>
                    <a:pt x="1186" y="1866"/>
                  </a:lnTo>
                  <a:lnTo>
                    <a:pt x="1183" y="1865"/>
                  </a:lnTo>
                  <a:lnTo>
                    <a:pt x="1182" y="1865"/>
                  </a:lnTo>
                  <a:lnTo>
                    <a:pt x="1176" y="1862"/>
                  </a:lnTo>
                  <a:lnTo>
                    <a:pt x="1175" y="1861"/>
                  </a:lnTo>
                  <a:lnTo>
                    <a:pt x="1173" y="1858"/>
                  </a:lnTo>
                  <a:lnTo>
                    <a:pt x="1175" y="1851"/>
                  </a:lnTo>
                  <a:lnTo>
                    <a:pt x="1177" y="1843"/>
                  </a:lnTo>
                  <a:lnTo>
                    <a:pt x="1180" y="1836"/>
                  </a:lnTo>
                  <a:lnTo>
                    <a:pt x="1183" y="1832"/>
                  </a:lnTo>
                  <a:lnTo>
                    <a:pt x="1183" y="1829"/>
                  </a:lnTo>
                  <a:lnTo>
                    <a:pt x="1182" y="1827"/>
                  </a:lnTo>
                  <a:lnTo>
                    <a:pt x="1179" y="1822"/>
                  </a:lnTo>
                  <a:lnTo>
                    <a:pt x="1176" y="1814"/>
                  </a:lnTo>
                  <a:lnTo>
                    <a:pt x="1177" y="1807"/>
                  </a:lnTo>
                  <a:lnTo>
                    <a:pt x="1180" y="1801"/>
                  </a:lnTo>
                  <a:lnTo>
                    <a:pt x="1194" y="1781"/>
                  </a:lnTo>
                  <a:lnTo>
                    <a:pt x="1199" y="1772"/>
                  </a:lnTo>
                  <a:lnTo>
                    <a:pt x="1201" y="1765"/>
                  </a:lnTo>
                  <a:lnTo>
                    <a:pt x="1199" y="1758"/>
                  </a:lnTo>
                  <a:lnTo>
                    <a:pt x="1197" y="1747"/>
                  </a:lnTo>
                  <a:lnTo>
                    <a:pt x="1195" y="1736"/>
                  </a:lnTo>
                  <a:lnTo>
                    <a:pt x="1197" y="1728"/>
                  </a:lnTo>
                  <a:lnTo>
                    <a:pt x="1199" y="1720"/>
                  </a:lnTo>
                  <a:lnTo>
                    <a:pt x="1202" y="1709"/>
                  </a:lnTo>
                  <a:lnTo>
                    <a:pt x="1202" y="1699"/>
                  </a:lnTo>
                  <a:lnTo>
                    <a:pt x="1197" y="1694"/>
                  </a:lnTo>
                  <a:lnTo>
                    <a:pt x="1195" y="1691"/>
                  </a:lnTo>
                  <a:lnTo>
                    <a:pt x="1195" y="1684"/>
                  </a:lnTo>
                  <a:lnTo>
                    <a:pt x="1197" y="1683"/>
                  </a:lnTo>
                  <a:lnTo>
                    <a:pt x="1198" y="1680"/>
                  </a:lnTo>
                  <a:lnTo>
                    <a:pt x="1201" y="1679"/>
                  </a:lnTo>
                  <a:lnTo>
                    <a:pt x="1202" y="1677"/>
                  </a:lnTo>
                  <a:lnTo>
                    <a:pt x="1203" y="1674"/>
                  </a:lnTo>
                  <a:lnTo>
                    <a:pt x="1203" y="1669"/>
                  </a:lnTo>
                  <a:lnTo>
                    <a:pt x="1205" y="1659"/>
                  </a:lnTo>
                  <a:lnTo>
                    <a:pt x="1209" y="1650"/>
                  </a:lnTo>
                  <a:lnTo>
                    <a:pt x="1213" y="1643"/>
                  </a:lnTo>
                  <a:lnTo>
                    <a:pt x="1217" y="1628"/>
                  </a:lnTo>
                  <a:lnTo>
                    <a:pt x="1223" y="1613"/>
                  </a:lnTo>
                  <a:lnTo>
                    <a:pt x="1224" y="1605"/>
                  </a:lnTo>
                  <a:lnTo>
                    <a:pt x="1223" y="1595"/>
                  </a:lnTo>
                  <a:lnTo>
                    <a:pt x="1220" y="1585"/>
                  </a:lnTo>
                  <a:lnTo>
                    <a:pt x="1219" y="1580"/>
                  </a:lnTo>
                  <a:lnTo>
                    <a:pt x="1219" y="1579"/>
                  </a:lnTo>
                  <a:lnTo>
                    <a:pt x="1224" y="1573"/>
                  </a:lnTo>
                  <a:lnTo>
                    <a:pt x="1227" y="1572"/>
                  </a:lnTo>
                  <a:lnTo>
                    <a:pt x="1228" y="1569"/>
                  </a:lnTo>
                  <a:lnTo>
                    <a:pt x="1228" y="1566"/>
                  </a:lnTo>
                  <a:lnTo>
                    <a:pt x="1225" y="1561"/>
                  </a:lnTo>
                  <a:lnTo>
                    <a:pt x="1225" y="1557"/>
                  </a:lnTo>
                  <a:lnTo>
                    <a:pt x="1228" y="1555"/>
                  </a:lnTo>
                  <a:lnTo>
                    <a:pt x="1231" y="1553"/>
                  </a:lnTo>
                  <a:lnTo>
                    <a:pt x="1236" y="1550"/>
                  </a:lnTo>
                  <a:lnTo>
                    <a:pt x="1239" y="1547"/>
                  </a:lnTo>
                  <a:lnTo>
                    <a:pt x="1240" y="1542"/>
                  </a:lnTo>
                  <a:lnTo>
                    <a:pt x="1240" y="1532"/>
                  </a:lnTo>
                  <a:lnTo>
                    <a:pt x="1238" y="1521"/>
                  </a:lnTo>
                  <a:lnTo>
                    <a:pt x="1236" y="1510"/>
                  </a:lnTo>
                  <a:lnTo>
                    <a:pt x="1238" y="1496"/>
                  </a:lnTo>
                  <a:lnTo>
                    <a:pt x="1239" y="1481"/>
                  </a:lnTo>
                  <a:lnTo>
                    <a:pt x="1240" y="1463"/>
                  </a:lnTo>
                  <a:lnTo>
                    <a:pt x="1242" y="1448"/>
                  </a:lnTo>
                  <a:lnTo>
                    <a:pt x="1243" y="1436"/>
                  </a:lnTo>
                  <a:lnTo>
                    <a:pt x="1243" y="1411"/>
                  </a:lnTo>
                  <a:lnTo>
                    <a:pt x="1239" y="1400"/>
                  </a:lnTo>
                  <a:lnTo>
                    <a:pt x="1231" y="1387"/>
                  </a:lnTo>
                  <a:lnTo>
                    <a:pt x="1214" y="1374"/>
                  </a:lnTo>
                  <a:lnTo>
                    <a:pt x="1208" y="1369"/>
                  </a:lnTo>
                  <a:lnTo>
                    <a:pt x="1202" y="1365"/>
                  </a:lnTo>
                  <a:lnTo>
                    <a:pt x="1198" y="1362"/>
                  </a:lnTo>
                  <a:lnTo>
                    <a:pt x="1193" y="1361"/>
                  </a:lnTo>
                  <a:lnTo>
                    <a:pt x="1182" y="1357"/>
                  </a:lnTo>
                  <a:lnTo>
                    <a:pt x="1172" y="1350"/>
                  </a:lnTo>
                  <a:lnTo>
                    <a:pt x="1164" y="1342"/>
                  </a:lnTo>
                  <a:lnTo>
                    <a:pt x="1160" y="1332"/>
                  </a:lnTo>
                  <a:lnTo>
                    <a:pt x="1157" y="1315"/>
                  </a:lnTo>
                  <a:lnTo>
                    <a:pt x="1150" y="1300"/>
                  </a:lnTo>
                  <a:lnTo>
                    <a:pt x="1146" y="1287"/>
                  </a:lnTo>
                  <a:lnTo>
                    <a:pt x="1143" y="1277"/>
                  </a:lnTo>
                  <a:lnTo>
                    <a:pt x="1138" y="1266"/>
                  </a:lnTo>
                  <a:lnTo>
                    <a:pt x="1132" y="1254"/>
                  </a:lnTo>
                  <a:lnTo>
                    <a:pt x="1128" y="1243"/>
                  </a:lnTo>
                  <a:lnTo>
                    <a:pt x="1127" y="1233"/>
                  </a:lnTo>
                  <a:lnTo>
                    <a:pt x="1124" y="1226"/>
                  </a:lnTo>
                  <a:lnTo>
                    <a:pt x="1104" y="1210"/>
                  </a:lnTo>
                  <a:lnTo>
                    <a:pt x="1100" y="1203"/>
                  </a:lnTo>
                  <a:lnTo>
                    <a:pt x="1100" y="1191"/>
                  </a:lnTo>
                  <a:lnTo>
                    <a:pt x="1102" y="1180"/>
                  </a:lnTo>
                  <a:lnTo>
                    <a:pt x="1106" y="1170"/>
                  </a:lnTo>
                  <a:lnTo>
                    <a:pt x="1108" y="1162"/>
                  </a:lnTo>
                  <a:lnTo>
                    <a:pt x="1106" y="1152"/>
                  </a:lnTo>
                  <a:lnTo>
                    <a:pt x="1105" y="1141"/>
                  </a:lnTo>
                  <a:lnTo>
                    <a:pt x="1104" y="1135"/>
                  </a:lnTo>
                  <a:lnTo>
                    <a:pt x="1105" y="1128"/>
                  </a:lnTo>
                  <a:lnTo>
                    <a:pt x="1109" y="1118"/>
                  </a:lnTo>
                  <a:lnTo>
                    <a:pt x="1115" y="1110"/>
                  </a:lnTo>
                  <a:lnTo>
                    <a:pt x="1120" y="1104"/>
                  </a:lnTo>
                  <a:lnTo>
                    <a:pt x="1126" y="1100"/>
                  </a:lnTo>
                  <a:lnTo>
                    <a:pt x="1132" y="1094"/>
                  </a:lnTo>
                  <a:lnTo>
                    <a:pt x="1138" y="1089"/>
                  </a:lnTo>
                  <a:lnTo>
                    <a:pt x="1142" y="1087"/>
                  </a:lnTo>
                  <a:lnTo>
                    <a:pt x="1145" y="1084"/>
                  </a:lnTo>
                  <a:lnTo>
                    <a:pt x="1146" y="1078"/>
                  </a:lnTo>
                  <a:lnTo>
                    <a:pt x="1147" y="1069"/>
                  </a:lnTo>
                  <a:lnTo>
                    <a:pt x="1150" y="1059"/>
                  </a:lnTo>
                  <a:lnTo>
                    <a:pt x="1152" y="1048"/>
                  </a:lnTo>
                  <a:lnTo>
                    <a:pt x="1150" y="1037"/>
                  </a:lnTo>
                  <a:lnTo>
                    <a:pt x="1147" y="1028"/>
                  </a:lnTo>
                  <a:lnTo>
                    <a:pt x="1145" y="1024"/>
                  </a:lnTo>
                  <a:lnTo>
                    <a:pt x="1142" y="1017"/>
                  </a:lnTo>
                  <a:lnTo>
                    <a:pt x="1138" y="1007"/>
                  </a:lnTo>
                  <a:lnTo>
                    <a:pt x="1132" y="999"/>
                  </a:lnTo>
                  <a:lnTo>
                    <a:pt x="1130" y="996"/>
                  </a:lnTo>
                  <a:lnTo>
                    <a:pt x="1116" y="996"/>
                  </a:lnTo>
                  <a:lnTo>
                    <a:pt x="1116" y="1004"/>
                  </a:lnTo>
                  <a:lnTo>
                    <a:pt x="1115" y="1007"/>
                  </a:lnTo>
                  <a:lnTo>
                    <a:pt x="1112" y="1011"/>
                  </a:lnTo>
                  <a:lnTo>
                    <a:pt x="1109" y="1014"/>
                  </a:lnTo>
                  <a:lnTo>
                    <a:pt x="1105" y="1017"/>
                  </a:lnTo>
                  <a:lnTo>
                    <a:pt x="1102" y="1017"/>
                  </a:lnTo>
                  <a:lnTo>
                    <a:pt x="1100" y="1015"/>
                  </a:lnTo>
                  <a:lnTo>
                    <a:pt x="1097" y="1013"/>
                  </a:lnTo>
                  <a:lnTo>
                    <a:pt x="1095" y="1010"/>
                  </a:lnTo>
                  <a:lnTo>
                    <a:pt x="1094" y="1009"/>
                  </a:lnTo>
                  <a:lnTo>
                    <a:pt x="1089" y="1006"/>
                  </a:lnTo>
                  <a:lnTo>
                    <a:pt x="1080" y="1003"/>
                  </a:lnTo>
                  <a:lnTo>
                    <a:pt x="1076" y="1000"/>
                  </a:lnTo>
                  <a:lnTo>
                    <a:pt x="1074" y="998"/>
                  </a:lnTo>
                  <a:lnTo>
                    <a:pt x="1069" y="992"/>
                  </a:lnTo>
                  <a:lnTo>
                    <a:pt x="1064" y="987"/>
                  </a:lnTo>
                  <a:lnTo>
                    <a:pt x="1053" y="978"/>
                  </a:lnTo>
                  <a:lnTo>
                    <a:pt x="1046" y="976"/>
                  </a:lnTo>
                  <a:lnTo>
                    <a:pt x="1039" y="972"/>
                  </a:lnTo>
                  <a:lnTo>
                    <a:pt x="1034" y="966"/>
                  </a:lnTo>
                  <a:lnTo>
                    <a:pt x="1033" y="956"/>
                  </a:lnTo>
                  <a:lnTo>
                    <a:pt x="1030" y="943"/>
                  </a:lnTo>
                  <a:lnTo>
                    <a:pt x="1026" y="935"/>
                  </a:lnTo>
                  <a:lnTo>
                    <a:pt x="1020" y="929"/>
                  </a:lnTo>
                  <a:lnTo>
                    <a:pt x="1018" y="928"/>
                  </a:lnTo>
                  <a:lnTo>
                    <a:pt x="1015" y="925"/>
                  </a:lnTo>
                  <a:lnTo>
                    <a:pt x="1011" y="924"/>
                  </a:lnTo>
                  <a:lnTo>
                    <a:pt x="1008" y="922"/>
                  </a:lnTo>
                  <a:lnTo>
                    <a:pt x="1004" y="922"/>
                  </a:lnTo>
                  <a:lnTo>
                    <a:pt x="1001" y="924"/>
                  </a:lnTo>
                  <a:lnTo>
                    <a:pt x="997" y="924"/>
                  </a:lnTo>
                  <a:lnTo>
                    <a:pt x="990" y="922"/>
                  </a:lnTo>
                  <a:lnTo>
                    <a:pt x="985" y="918"/>
                  </a:lnTo>
                  <a:lnTo>
                    <a:pt x="979" y="917"/>
                  </a:lnTo>
                  <a:lnTo>
                    <a:pt x="972" y="915"/>
                  </a:lnTo>
                  <a:lnTo>
                    <a:pt x="956" y="902"/>
                  </a:lnTo>
                  <a:lnTo>
                    <a:pt x="951" y="896"/>
                  </a:lnTo>
                  <a:lnTo>
                    <a:pt x="948" y="892"/>
                  </a:lnTo>
                  <a:lnTo>
                    <a:pt x="945" y="889"/>
                  </a:lnTo>
                  <a:lnTo>
                    <a:pt x="942" y="885"/>
                  </a:lnTo>
                  <a:lnTo>
                    <a:pt x="940" y="883"/>
                  </a:lnTo>
                  <a:lnTo>
                    <a:pt x="931" y="880"/>
                  </a:lnTo>
                  <a:lnTo>
                    <a:pt x="927" y="880"/>
                  </a:lnTo>
                  <a:lnTo>
                    <a:pt x="922" y="883"/>
                  </a:lnTo>
                  <a:lnTo>
                    <a:pt x="919" y="885"/>
                  </a:lnTo>
                  <a:lnTo>
                    <a:pt x="918" y="889"/>
                  </a:lnTo>
                  <a:lnTo>
                    <a:pt x="915" y="893"/>
                  </a:lnTo>
                  <a:lnTo>
                    <a:pt x="912" y="896"/>
                  </a:lnTo>
                  <a:lnTo>
                    <a:pt x="910" y="896"/>
                  </a:lnTo>
                  <a:lnTo>
                    <a:pt x="907" y="895"/>
                  </a:lnTo>
                  <a:lnTo>
                    <a:pt x="894" y="883"/>
                  </a:lnTo>
                  <a:lnTo>
                    <a:pt x="890" y="881"/>
                  </a:lnTo>
                  <a:lnTo>
                    <a:pt x="884" y="883"/>
                  </a:lnTo>
                  <a:lnTo>
                    <a:pt x="864" y="885"/>
                  </a:lnTo>
                  <a:lnTo>
                    <a:pt x="858" y="883"/>
                  </a:lnTo>
                  <a:lnTo>
                    <a:pt x="849" y="869"/>
                  </a:lnTo>
                  <a:lnTo>
                    <a:pt x="847" y="861"/>
                  </a:lnTo>
                  <a:lnTo>
                    <a:pt x="847" y="856"/>
                  </a:lnTo>
                  <a:lnTo>
                    <a:pt x="844" y="848"/>
                  </a:lnTo>
                  <a:lnTo>
                    <a:pt x="837" y="843"/>
                  </a:lnTo>
                  <a:lnTo>
                    <a:pt x="827" y="839"/>
                  </a:lnTo>
                  <a:lnTo>
                    <a:pt x="818" y="836"/>
                  </a:lnTo>
                  <a:lnTo>
                    <a:pt x="810" y="835"/>
                  </a:lnTo>
                  <a:lnTo>
                    <a:pt x="804" y="832"/>
                  </a:lnTo>
                  <a:lnTo>
                    <a:pt x="799" y="825"/>
                  </a:lnTo>
                  <a:lnTo>
                    <a:pt x="795" y="817"/>
                  </a:lnTo>
                  <a:lnTo>
                    <a:pt x="792" y="809"/>
                  </a:lnTo>
                  <a:lnTo>
                    <a:pt x="793" y="803"/>
                  </a:lnTo>
                  <a:lnTo>
                    <a:pt x="793" y="798"/>
                  </a:lnTo>
                  <a:lnTo>
                    <a:pt x="792" y="789"/>
                  </a:lnTo>
                  <a:lnTo>
                    <a:pt x="788" y="781"/>
                  </a:lnTo>
                  <a:lnTo>
                    <a:pt x="788" y="780"/>
                  </a:lnTo>
                  <a:lnTo>
                    <a:pt x="781" y="773"/>
                  </a:lnTo>
                  <a:lnTo>
                    <a:pt x="778" y="769"/>
                  </a:lnTo>
                  <a:lnTo>
                    <a:pt x="773" y="763"/>
                  </a:lnTo>
                  <a:lnTo>
                    <a:pt x="767" y="761"/>
                  </a:lnTo>
                  <a:lnTo>
                    <a:pt x="763" y="758"/>
                  </a:lnTo>
                  <a:lnTo>
                    <a:pt x="759" y="751"/>
                  </a:lnTo>
                  <a:lnTo>
                    <a:pt x="745" y="732"/>
                  </a:lnTo>
                  <a:lnTo>
                    <a:pt x="740" y="722"/>
                  </a:lnTo>
                  <a:lnTo>
                    <a:pt x="734" y="715"/>
                  </a:lnTo>
                  <a:lnTo>
                    <a:pt x="728" y="707"/>
                  </a:lnTo>
                  <a:lnTo>
                    <a:pt x="718" y="698"/>
                  </a:lnTo>
                  <a:lnTo>
                    <a:pt x="702" y="678"/>
                  </a:lnTo>
                  <a:lnTo>
                    <a:pt x="698" y="670"/>
                  </a:lnTo>
                  <a:lnTo>
                    <a:pt x="692" y="654"/>
                  </a:lnTo>
                  <a:lnTo>
                    <a:pt x="689" y="648"/>
                  </a:lnTo>
                  <a:lnTo>
                    <a:pt x="685" y="648"/>
                  </a:lnTo>
                  <a:lnTo>
                    <a:pt x="683" y="650"/>
                  </a:lnTo>
                  <a:lnTo>
                    <a:pt x="677" y="656"/>
                  </a:lnTo>
                  <a:lnTo>
                    <a:pt x="678" y="663"/>
                  </a:lnTo>
                  <a:lnTo>
                    <a:pt x="684" y="670"/>
                  </a:lnTo>
                  <a:lnTo>
                    <a:pt x="691" y="678"/>
                  </a:lnTo>
                  <a:lnTo>
                    <a:pt x="696" y="685"/>
                  </a:lnTo>
                  <a:lnTo>
                    <a:pt x="700" y="693"/>
                  </a:lnTo>
                  <a:lnTo>
                    <a:pt x="706" y="703"/>
                  </a:lnTo>
                  <a:lnTo>
                    <a:pt x="722" y="722"/>
                  </a:lnTo>
                  <a:lnTo>
                    <a:pt x="725" y="732"/>
                  </a:lnTo>
                  <a:lnTo>
                    <a:pt x="726" y="740"/>
                  </a:lnTo>
                  <a:lnTo>
                    <a:pt x="729" y="747"/>
                  </a:lnTo>
                  <a:lnTo>
                    <a:pt x="734" y="751"/>
                  </a:lnTo>
                  <a:lnTo>
                    <a:pt x="748" y="765"/>
                  </a:lnTo>
                  <a:lnTo>
                    <a:pt x="751" y="772"/>
                  </a:lnTo>
                  <a:lnTo>
                    <a:pt x="748" y="778"/>
                  </a:lnTo>
                  <a:lnTo>
                    <a:pt x="743" y="781"/>
                  </a:lnTo>
                  <a:lnTo>
                    <a:pt x="737" y="778"/>
                  </a:lnTo>
                  <a:lnTo>
                    <a:pt x="732" y="773"/>
                  </a:lnTo>
                  <a:lnTo>
                    <a:pt x="728" y="767"/>
                  </a:lnTo>
                  <a:lnTo>
                    <a:pt x="725" y="765"/>
                  </a:lnTo>
                  <a:lnTo>
                    <a:pt x="724" y="765"/>
                  </a:lnTo>
                  <a:lnTo>
                    <a:pt x="715" y="761"/>
                  </a:lnTo>
                  <a:lnTo>
                    <a:pt x="713" y="755"/>
                  </a:lnTo>
                  <a:lnTo>
                    <a:pt x="713" y="752"/>
                  </a:lnTo>
                  <a:lnTo>
                    <a:pt x="710" y="745"/>
                  </a:lnTo>
                  <a:lnTo>
                    <a:pt x="703" y="737"/>
                  </a:lnTo>
                  <a:lnTo>
                    <a:pt x="696" y="728"/>
                  </a:lnTo>
                  <a:lnTo>
                    <a:pt x="693" y="724"/>
                  </a:lnTo>
                  <a:lnTo>
                    <a:pt x="688" y="721"/>
                  </a:lnTo>
                  <a:lnTo>
                    <a:pt x="683" y="721"/>
                  </a:lnTo>
                  <a:lnTo>
                    <a:pt x="680" y="722"/>
                  </a:lnTo>
                  <a:lnTo>
                    <a:pt x="673" y="722"/>
                  </a:lnTo>
                  <a:lnTo>
                    <a:pt x="672" y="721"/>
                  </a:lnTo>
                  <a:lnTo>
                    <a:pt x="672" y="715"/>
                  </a:lnTo>
                  <a:lnTo>
                    <a:pt x="676" y="707"/>
                  </a:lnTo>
                  <a:lnTo>
                    <a:pt x="678" y="704"/>
                  </a:lnTo>
                  <a:lnTo>
                    <a:pt x="681" y="699"/>
                  </a:lnTo>
                  <a:lnTo>
                    <a:pt x="681" y="696"/>
                  </a:lnTo>
                  <a:lnTo>
                    <a:pt x="680" y="693"/>
                  </a:lnTo>
                  <a:lnTo>
                    <a:pt x="674" y="688"/>
                  </a:lnTo>
                  <a:lnTo>
                    <a:pt x="670" y="685"/>
                  </a:lnTo>
                  <a:lnTo>
                    <a:pt x="667" y="684"/>
                  </a:lnTo>
                  <a:lnTo>
                    <a:pt x="663" y="680"/>
                  </a:lnTo>
                  <a:lnTo>
                    <a:pt x="659" y="670"/>
                  </a:lnTo>
                  <a:lnTo>
                    <a:pt x="654" y="659"/>
                  </a:lnTo>
                  <a:lnTo>
                    <a:pt x="650" y="647"/>
                  </a:lnTo>
                  <a:lnTo>
                    <a:pt x="644" y="635"/>
                  </a:lnTo>
                  <a:lnTo>
                    <a:pt x="636" y="619"/>
                  </a:lnTo>
                  <a:lnTo>
                    <a:pt x="628" y="611"/>
                  </a:lnTo>
                  <a:lnTo>
                    <a:pt x="620" y="608"/>
                  </a:lnTo>
                  <a:lnTo>
                    <a:pt x="611" y="607"/>
                  </a:lnTo>
                  <a:lnTo>
                    <a:pt x="602" y="604"/>
                  </a:lnTo>
                  <a:lnTo>
                    <a:pt x="594" y="600"/>
                  </a:lnTo>
                  <a:lnTo>
                    <a:pt x="587" y="596"/>
                  </a:lnTo>
                  <a:lnTo>
                    <a:pt x="584" y="591"/>
                  </a:lnTo>
                  <a:lnTo>
                    <a:pt x="583" y="581"/>
                  </a:lnTo>
                  <a:lnTo>
                    <a:pt x="577" y="559"/>
                  </a:lnTo>
                  <a:lnTo>
                    <a:pt x="572" y="550"/>
                  </a:lnTo>
                  <a:lnTo>
                    <a:pt x="564" y="537"/>
                  </a:lnTo>
                  <a:lnTo>
                    <a:pt x="558" y="524"/>
                  </a:lnTo>
                  <a:lnTo>
                    <a:pt x="554" y="510"/>
                  </a:lnTo>
                  <a:lnTo>
                    <a:pt x="553" y="497"/>
                  </a:lnTo>
                  <a:lnTo>
                    <a:pt x="554" y="487"/>
                  </a:lnTo>
                  <a:lnTo>
                    <a:pt x="554" y="474"/>
                  </a:lnTo>
                  <a:lnTo>
                    <a:pt x="555" y="459"/>
                  </a:lnTo>
                  <a:lnTo>
                    <a:pt x="557" y="448"/>
                  </a:lnTo>
                  <a:lnTo>
                    <a:pt x="557" y="440"/>
                  </a:lnTo>
                  <a:lnTo>
                    <a:pt x="555" y="432"/>
                  </a:lnTo>
                  <a:lnTo>
                    <a:pt x="553" y="422"/>
                  </a:lnTo>
                  <a:lnTo>
                    <a:pt x="550" y="415"/>
                  </a:lnTo>
                  <a:lnTo>
                    <a:pt x="549" y="410"/>
                  </a:lnTo>
                  <a:lnTo>
                    <a:pt x="549" y="407"/>
                  </a:lnTo>
                  <a:lnTo>
                    <a:pt x="544" y="395"/>
                  </a:lnTo>
                  <a:lnTo>
                    <a:pt x="542" y="393"/>
                  </a:lnTo>
                  <a:lnTo>
                    <a:pt x="538" y="391"/>
                  </a:lnTo>
                  <a:lnTo>
                    <a:pt x="529" y="386"/>
                  </a:lnTo>
                  <a:lnTo>
                    <a:pt x="523" y="381"/>
                  </a:lnTo>
                  <a:lnTo>
                    <a:pt x="514" y="380"/>
                  </a:lnTo>
                  <a:lnTo>
                    <a:pt x="508" y="377"/>
                  </a:lnTo>
                  <a:lnTo>
                    <a:pt x="503" y="370"/>
                  </a:lnTo>
                  <a:lnTo>
                    <a:pt x="502" y="360"/>
                  </a:lnTo>
                  <a:lnTo>
                    <a:pt x="503" y="352"/>
                  </a:lnTo>
                  <a:lnTo>
                    <a:pt x="503" y="345"/>
                  </a:lnTo>
                  <a:lnTo>
                    <a:pt x="499" y="337"/>
                  </a:lnTo>
                  <a:lnTo>
                    <a:pt x="495" y="332"/>
                  </a:lnTo>
                  <a:lnTo>
                    <a:pt x="490" y="329"/>
                  </a:lnTo>
                  <a:lnTo>
                    <a:pt x="486" y="326"/>
                  </a:lnTo>
                  <a:lnTo>
                    <a:pt x="480" y="319"/>
                  </a:lnTo>
                  <a:lnTo>
                    <a:pt x="475" y="311"/>
                  </a:lnTo>
                  <a:lnTo>
                    <a:pt x="472" y="303"/>
                  </a:lnTo>
                  <a:lnTo>
                    <a:pt x="471" y="300"/>
                  </a:lnTo>
                  <a:lnTo>
                    <a:pt x="466" y="296"/>
                  </a:lnTo>
                  <a:lnTo>
                    <a:pt x="462" y="296"/>
                  </a:lnTo>
                  <a:lnTo>
                    <a:pt x="462" y="299"/>
                  </a:lnTo>
                  <a:lnTo>
                    <a:pt x="464" y="302"/>
                  </a:lnTo>
                  <a:lnTo>
                    <a:pt x="464" y="313"/>
                  </a:lnTo>
                  <a:lnTo>
                    <a:pt x="465" y="315"/>
                  </a:lnTo>
                  <a:lnTo>
                    <a:pt x="471" y="321"/>
                  </a:lnTo>
                  <a:lnTo>
                    <a:pt x="473" y="329"/>
                  </a:lnTo>
                  <a:lnTo>
                    <a:pt x="473" y="336"/>
                  </a:lnTo>
                  <a:lnTo>
                    <a:pt x="472" y="341"/>
                  </a:lnTo>
                  <a:lnTo>
                    <a:pt x="468" y="341"/>
                  </a:lnTo>
                  <a:lnTo>
                    <a:pt x="462" y="339"/>
                  </a:lnTo>
                  <a:lnTo>
                    <a:pt x="456" y="333"/>
                  </a:lnTo>
                  <a:lnTo>
                    <a:pt x="447" y="328"/>
                  </a:lnTo>
                  <a:lnTo>
                    <a:pt x="442" y="322"/>
                  </a:lnTo>
                  <a:lnTo>
                    <a:pt x="441" y="313"/>
                  </a:lnTo>
                  <a:lnTo>
                    <a:pt x="439" y="304"/>
                  </a:lnTo>
                  <a:lnTo>
                    <a:pt x="441" y="295"/>
                  </a:lnTo>
                  <a:lnTo>
                    <a:pt x="441" y="289"/>
                  </a:lnTo>
                  <a:lnTo>
                    <a:pt x="438" y="284"/>
                  </a:lnTo>
                  <a:lnTo>
                    <a:pt x="432" y="281"/>
                  </a:lnTo>
                  <a:lnTo>
                    <a:pt x="425" y="278"/>
                  </a:lnTo>
                  <a:lnTo>
                    <a:pt x="419" y="277"/>
                  </a:lnTo>
                  <a:lnTo>
                    <a:pt x="412" y="277"/>
                  </a:lnTo>
                  <a:lnTo>
                    <a:pt x="406" y="271"/>
                  </a:lnTo>
                  <a:lnTo>
                    <a:pt x="406" y="267"/>
                  </a:lnTo>
                  <a:lnTo>
                    <a:pt x="405" y="262"/>
                  </a:lnTo>
                  <a:lnTo>
                    <a:pt x="401" y="251"/>
                  </a:lnTo>
                  <a:lnTo>
                    <a:pt x="394" y="243"/>
                  </a:lnTo>
                  <a:lnTo>
                    <a:pt x="386" y="237"/>
                  </a:lnTo>
                  <a:lnTo>
                    <a:pt x="372" y="234"/>
                  </a:lnTo>
                  <a:lnTo>
                    <a:pt x="360" y="232"/>
                  </a:lnTo>
                  <a:lnTo>
                    <a:pt x="346" y="228"/>
                  </a:lnTo>
                  <a:lnTo>
                    <a:pt x="334" y="225"/>
                  </a:lnTo>
                  <a:lnTo>
                    <a:pt x="324" y="223"/>
                  </a:lnTo>
                  <a:lnTo>
                    <a:pt x="317" y="222"/>
                  </a:lnTo>
                  <a:lnTo>
                    <a:pt x="304" y="214"/>
                  </a:lnTo>
                  <a:lnTo>
                    <a:pt x="297" y="211"/>
                  </a:lnTo>
                  <a:lnTo>
                    <a:pt x="286" y="214"/>
                  </a:lnTo>
                  <a:lnTo>
                    <a:pt x="272" y="206"/>
                  </a:lnTo>
                  <a:lnTo>
                    <a:pt x="267" y="204"/>
                  </a:lnTo>
                  <a:lnTo>
                    <a:pt x="263" y="207"/>
                  </a:lnTo>
                  <a:lnTo>
                    <a:pt x="261" y="214"/>
                  </a:lnTo>
                  <a:lnTo>
                    <a:pt x="257" y="222"/>
                  </a:lnTo>
                  <a:lnTo>
                    <a:pt x="252" y="230"/>
                  </a:lnTo>
                  <a:lnTo>
                    <a:pt x="244" y="233"/>
                  </a:lnTo>
                  <a:lnTo>
                    <a:pt x="237" y="230"/>
                  </a:lnTo>
                  <a:lnTo>
                    <a:pt x="230" y="226"/>
                  </a:lnTo>
                  <a:lnTo>
                    <a:pt x="226" y="228"/>
                  </a:lnTo>
                  <a:lnTo>
                    <a:pt x="223" y="229"/>
                  </a:lnTo>
                  <a:lnTo>
                    <a:pt x="220" y="232"/>
                  </a:lnTo>
                  <a:lnTo>
                    <a:pt x="215" y="234"/>
                  </a:lnTo>
                  <a:lnTo>
                    <a:pt x="208" y="234"/>
                  </a:lnTo>
                  <a:lnTo>
                    <a:pt x="207" y="232"/>
                  </a:lnTo>
                  <a:lnTo>
                    <a:pt x="207" y="229"/>
                  </a:lnTo>
                  <a:lnTo>
                    <a:pt x="208" y="225"/>
                  </a:lnTo>
                  <a:lnTo>
                    <a:pt x="209" y="219"/>
                  </a:lnTo>
                  <a:lnTo>
                    <a:pt x="211" y="215"/>
                  </a:lnTo>
                  <a:lnTo>
                    <a:pt x="212" y="212"/>
                  </a:lnTo>
                  <a:lnTo>
                    <a:pt x="212" y="210"/>
                  </a:lnTo>
                  <a:lnTo>
                    <a:pt x="208" y="210"/>
                  </a:lnTo>
                  <a:lnTo>
                    <a:pt x="205" y="211"/>
                  </a:lnTo>
                  <a:lnTo>
                    <a:pt x="201" y="214"/>
                  </a:lnTo>
                  <a:lnTo>
                    <a:pt x="196" y="222"/>
                  </a:lnTo>
                  <a:lnTo>
                    <a:pt x="194" y="228"/>
                  </a:lnTo>
                  <a:lnTo>
                    <a:pt x="194" y="234"/>
                  </a:lnTo>
                  <a:lnTo>
                    <a:pt x="192" y="237"/>
                  </a:lnTo>
                  <a:lnTo>
                    <a:pt x="190" y="240"/>
                  </a:lnTo>
                  <a:lnTo>
                    <a:pt x="186" y="243"/>
                  </a:lnTo>
                  <a:lnTo>
                    <a:pt x="182" y="247"/>
                  </a:lnTo>
                  <a:lnTo>
                    <a:pt x="179" y="248"/>
                  </a:lnTo>
                  <a:lnTo>
                    <a:pt x="200" y="248"/>
                  </a:lnTo>
                  <a:lnTo>
                    <a:pt x="201" y="249"/>
                  </a:lnTo>
                  <a:lnTo>
                    <a:pt x="201" y="252"/>
                  </a:lnTo>
                  <a:lnTo>
                    <a:pt x="200" y="255"/>
                  </a:lnTo>
                  <a:lnTo>
                    <a:pt x="200" y="258"/>
                  </a:lnTo>
                  <a:lnTo>
                    <a:pt x="199" y="262"/>
                  </a:lnTo>
                  <a:lnTo>
                    <a:pt x="189" y="271"/>
                  </a:lnTo>
                  <a:lnTo>
                    <a:pt x="181" y="277"/>
                  </a:lnTo>
                  <a:lnTo>
                    <a:pt x="173" y="278"/>
                  </a:lnTo>
                  <a:lnTo>
                    <a:pt x="168" y="277"/>
                  </a:lnTo>
                  <a:lnTo>
                    <a:pt x="166" y="274"/>
                  </a:lnTo>
                  <a:lnTo>
                    <a:pt x="164" y="271"/>
                  </a:lnTo>
                  <a:lnTo>
                    <a:pt x="162" y="269"/>
                  </a:lnTo>
                  <a:lnTo>
                    <a:pt x="160" y="266"/>
                  </a:lnTo>
                  <a:lnTo>
                    <a:pt x="157" y="265"/>
                  </a:lnTo>
                  <a:lnTo>
                    <a:pt x="153" y="267"/>
                  </a:lnTo>
                  <a:lnTo>
                    <a:pt x="148" y="274"/>
                  </a:lnTo>
                  <a:lnTo>
                    <a:pt x="140" y="284"/>
                  </a:lnTo>
                  <a:lnTo>
                    <a:pt x="127" y="293"/>
                  </a:lnTo>
                  <a:lnTo>
                    <a:pt x="118" y="297"/>
                  </a:lnTo>
                  <a:lnTo>
                    <a:pt x="111" y="296"/>
                  </a:lnTo>
                  <a:lnTo>
                    <a:pt x="106" y="293"/>
                  </a:lnTo>
                  <a:lnTo>
                    <a:pt x="101" y="292"/>
                  </a:lnTo>
                  <a:lnTo>
                    <a:pt x="97" y="292"/>
                  </a:lnTo>
                  <a:lnTo>
                    <a:pt x="89" y="296"/>
                  </a:lnTo>
                  <a:lnTo>
                    <a:pt x="77" y="302"/>
                  </a:lnTo>
                  <a:lnTo>
                    <a:pt x="63" y="306"/>
                  </a:lnTo>
                  <a:lnTo>
                    <a:pt x="54" y="308"/>
                  </a:lnTo>
                  <a:lnTo>
                    <a:pt x="51" y="308"/>
                  </a:lnTo>
                  <a:lnTo>
                    <a:pt x="48" y="307"/>
                  </a:lnTo>
                  <a:lnTo>
                    <a:pt x="47" y="304"/>
                  </a:lnTo>
                  <a:lnTo>
                    <a:pt x="47" y="299"/>
                  </a:lnTo>
                  <a:lnTo>
                    <a:pt x="48" y="297"/>
                  </a:lnTo>
                  <a:lnTo>
                    <a:pt x="49" y="295"/>
                  </a:lnTo>
                  <a:lnTo>
                    <a:pt x="51" y="295"/>
                  </a:lnTo>
                  <a:lnTo>
                    <a:pt x="58" y="293"/>
                  </a:lnTo>
                  <a:lnTo>
                    <a:pt x="66" y="288"/>
                  </a:lnTo>
                  <a:lnTo>
                    <a:pt x="75" y="284"/>
                  </a:lnTo>
                  <a:lnTo>
                    <a:pt x="89" y="276"/>
                  </a:lnTo>
                  <a:lnTo>
                    <a:pt x="100" y="270"/>
                  </a:lnTo>
                  <a:lnTo>
                    <a:pt x="110" y="265"/>
                  </a:lnTo>
                  <a:lnTo>
                    <a:pt x="118" y="262"/>
                  </a:lnTo>
                  <a:lnTo>
                    <a:pt x="122" y="259"/>
                  </a:lnTo>
                  <a:lnTo>
                    <a:pt x="125" y="256"/>
                  </a:lnTo>
                  <a:lnTo>
                    <a:pt x="129" y="254"/>
                  </a:lnTo>
                  <a:lnTo>
                    <a:pt x="132" y="251"/>
                  </a:lnTo>
                  <a:lnTo>
                    <a:pt x="133" y="247"/>
                  </a:lnTo>
                  <a:lnTo>
                    <a:pt x="132" y="244"/>
                  </a:lnTo>
                  <a:lnTo>
                    <a:pt x="129" y="241"/>
                  </a:lnTo>
                  <a:lnTo>
                    <a:pt x="123" y="241"/>
                  </a:lnTo>
                  <a:lnTo>
                    <a:pt x="119" y="243"/>
                  </a:lnTo>
                  <a:lnTo>
                    <a:pt x="116" y="244"/>
                  </a:lnTo>
                  <a:lnTo>
                    <a:pt x="115" y="245"/>
                  </a:lnTo>
                  <a:lnTo>
                    <a:pt x="112" y="247"/>
                  </a:lnTo>
                  <a:lnTo>
                    <a:pt x="99" y="233"/>
                  </a:lnTo>
                  <a:lnTo>
                    <a:pt x="97" y="233"/>
                  </a:lnTo>
                  <a:lnTo>
                    <a:pt x="96" y="234"/>
                  </a:lnTo>
                  <a:lnTo>
                    <a:pt x="93" y="236"/>
                  </a:lnTo>
                  <a:lnTo>
                    <a:pt x="90" y="241"/>
                  </a:lnTo>
                  <a:lnTo>
                    <a:pt x="89" y="243"/>
                  </a:lnTo>
                  <a:lnTo>
                    <a:pt x="89" y="244"/>
                  </a:lnTo>
                  <a:lnTo>
                    <a:pt x="86" y="244"/>
                  </a:lnTo>
                  <a:lnTo>
                    <a:pt x="85" y="243"/>
                  </a:lnTo>
                  <a:lnTo>
                    <a:pt x="82" y="241"/>
                  </a:lnTo>
                  <a:lnTo>
                    <a:pt x="81" y="239"/>
                  </a:lnTo>
                  <a:lnTo>
                    <a:pt x="78" y="236"/>
                  </a:lnTo>
                  <a:lnTo>
                    <a:pt x="78" y="218"/>
                  </a:lnTo>
                  <a:lnTo>
                    <a:pt x="75" y="215"/>
                  </a:lnTo>
                  <a:lnTo>
                    <a:pt x="71" y="215"/>
                  </a:lnTo>
                  <a:lnTo>
                    <a:pt x="70" y="217"/>
                  </a:lnTo>
                  <a:lnTo>
                    <a:pt x="69" y="219"/>
                  </a:lnTo>
                  <a:lnTo>
                    <a:pt x="66" y="223"/>
                  </a:lnTo>
                  <a:lnTo>
                    <a:pt x="60" y="228"/>
                  </a:lnTo>
                  <a:lnTo>
                    <a:pt x="54" y="230"/>
                  </a:lnTo>
                  <a:lnTo>
                    <a:pt x="49" y="232"/>
                  </a:lnTo>
                  <a:lnTo>
                    <a:pt x="47" y="229"/>
                  </a:lnTo>
                  <a:lnTo>
                    <a:pt x="44" y="223"/>
                  </a:lnTo>
                  <a:lnTo>
                    <a:pt x="37" y="217"/>
                  </a:lnTo>
                  <a:lnTo>
                    <a:pt x="30" y="208"/>
                  </a:lnTo>
                  <a:lnTo>
                    <a:pt x="25" y="200"/>
                  </a:lnTo>
                  <a:lnTo>
                    <a:pt x="23" y="196"/>
                  </a:lnTo>
                  <a:lnTo>
                    <a:pt x="23" y="193"/>
                  </a:lnTo>
                  <a:lnTo>
                    <a:pt x="28" y="189"/>
                  </a:lnTo>
                  <a:lnTo>
                    <a:pt x="30" y="188"/>
                  </a:lnTo>
                  <a:lnTo>
                    <a:pt x="36" y="182"/>
                  </a:lnTo>
                  <a:lnTo>
                    <a:pt x="40" y="180"/>
                  </a:lnTo>
                  <a:lnTo>
                    <a:pt x="51" y="173"/>
                  </a:lnTo>
                  <a:lnTo>
                    <a:pt x="63" y="170"/>
                  </a:lnTo>
                  <a:lnTo>
                    <a:pt x="80" y="170"/>
                  </a:lnTo>
                  <a:lnTo>
                    <a:pt x="84" y="169"/>
                  </a:lnTo>
                  <a:lnTo>
                    <a:pt x="86" y="166"/>
                  </a:lnTo>
                  <a:lnTo>
                    <a:pt x="89" y="162"/>
                  </a:lnTo>
                  <a:lnTo>
                    <a:pt x="92" y="156"/>
                  </a:lnTo>
                  <a:lnTo>
                    <a:pt x="92" y="154"/>
                  </a:lnTo>
                  <a:lnTo>
                    <a:pt x="90" y="152"/>
                  </a:lnTo>
                  <a:lnTo>
                    <a:pt x="81" y="152"/>
                  </a:lnTo>
                  <a:lnTo>
                    <a:pt x="77" y="154"/>
                  </a:lnTo>
                  <a:lnTo>
                    <a:pt x="71" y="156"/>
                  </a:lnTo>
                  <a:lnTo>
                    <a:pt x="65" y="160"/>
                  </a:lnTo>
                  <a:lnTo>
                    <a:pt x="58" y="162"/>
                  </a:lnTo>
                  <a:lnTo>
                    <a:pt x="45" y="162"/>
                  </a:lnTo>
                  <a:lnTo>
                    <a:pt x="36" y="160"/>
                  </a:lnTo>
                  <a:lnTo>
                    <a:pt x="25" y="158"/>
                  </a:lnTo>
                  <a:lnTo>
                    <a:pt x="15" y="154"/>
                  </a:lnTo>
                  <a:lnTo>
                    <a:pt x="11" y="151"/>
                  </a:lnTo>
                  <a:lnTo>
                    <a:pt x="6" y="143"/>
                  </a:lnTo>
                  <a:lnTo>
                    <a:pt x="3" y="140"/>
                  </a:lnTo>
                  <a:lnTo>
                    <a:pt x="2" y="137"/>
                  </a:lnTo>
                  <a:lnTo>
                    <a:pt x="0" y="136"/>
                  </a:lnTo>
                  <a:lnTo>
                    <a:pt x="0" y="134"/>
                  </a:lnTo>
                  <a:lnTo>
                    <a:pt x="3" y="133"/>
                  </a:lnTo>
                  <a:lnTo>
                    <a:pt x="11" y="130"/>
                  </a:lnTo>
                  <a:lnTo>
                    <a:pt x="22" y="128"/>
                  </a:lnTo>
                  <a:lnTo>
                    <a:pt x="34" y="125"/>
                  </a:lnTo>
                  <a:lnTo>
                    <a:pt x="47" y="118"/>
                  </a:lnTo>
                  <a:lnTo>
                    <a:pt x="54" y="125"/>
                  </a:lnTo>
                  <a:lnTo>
                    <a:pt x="66" y="132"/>
                  </a:lnTo>
                  <a:lnTo>
                    <a:pt x="81" y="134"/>
                  </a:lnTo>
                  <a:lnTo>
                    <a:pt x="86" y="134"/>
                  </a:lnTo>
                  <a:lnTo>
                    <a:pt x="88" y="132"/>
                  </a:lnTo>
                  <a:lnTo>
                    <a:pt x="88" y="128"/>
                  </a:lnTo>
                  <a:lnTo>
                    <a:pt x="85" y="123"/>
                  </a:lnTo>
                  <a:lnTo>
                    <a:pt x="80" y="118"/>
                  </a:lnTo>
                  <a:lnTo>
                    <a:pt x="74" y="115"/>
                  </a:lnTo>
                  <a:lnTo>
                    <a:pt x="71" y="115"/>
                  </a:lnTo>
                  <a:lnTo>
                    <a:pt x="69" y="114"/>
                  </a:lnTo>
                  <a:lnTo>
                    <a:pt x="66" y="114"/>
                  </a:lnTo>
                  <a:lnTo>
                    <a:pt x="58" y="108"/>
                  </a:lnTo>
                  <a:lnTo>
                    <a:pt x="52" y="106"/>
                  </a:lnTo>
                  <a:lnTo>
                    <a:pt x="41" y="104"/>
                  </a:lnTo>
                  <a:lnTo>
                    <a:pt x="36" y="104"/>
                  </a:lnTo>
                  <a:lnTo>
                    <a:pt x="32" y="103"/>
                  </a:lnTo>
                  <a:lnTo>
                    <a:pt x="29" y="102"/>
                  </a:lnTo>
                  <a:lnTo>
                    <a:pt x="26" y="96"/>
                  </a:lnTo>
                  <a:lnTo>
                    <a:pt x="26" y="93"/>
                  </a:lnTo>
                  <a:lnTo>
                    <a:pt x="25" y="92"/>
                  </a:lnTo>
                  <a:lnTo>
                    <a:pt x="25" y="86"/>
                  </a:lnTo>
                  <a:lnTo>
                    <a:pt x="29" y="82"/>
                  </a:lnTo>
                  <a:lnTo>
                    <a:pt x="33" y="80"/>
                  </a:lnTo>
                  <a:lnTo>
                    <a:pt x="36" y="78"/>
                  </a:lnTo>
                  <a:lnTo>
                    <a:pt x="40" y="77"/>
                  </a:lnTo>
                  <a:lnTo>
                    <a:pt x="43" y="75"/>
                  </a:lnTo>
                  <a:lnTo>
                    <a:pt x="55" y="75"/>
                  </a:lnTo>
                  <a:lnTo>
                    <a:pt x="58" y="74"/>
                  </a:lnTo>
                  <a:lnTo>
                    <a:pt x="62" y="74"/>
                  </a:lnTo>
                  <a:lnTo>
                    <a:pt x="63" y="73"/>
                  </a:lnTo>
                  <a:lnTo>
                    <a:pt x="65" y="73"/>
                  </a:lnTo>
                  <a:lnTo>
                    <a:pt x="67" y="71"/>
                  </a:lnTo>
                  <a:lnTo>
                    <a:pt x="75" y="69"/>
                  </a:lnTo>
                  <a:lnTo>
                    <a:pt x="84" y="65"/>
                  </a:lnTo>
                  <a:lnTo>
                    <a:pt x="92" y="62"/>
                  </a:lnTo>
                  <a:lnTo>
                    <a:pt x="96" y="62"/>
                  </a:lnTo>
                  <a:lnTo>
                    <a:pt x="101" y="63"/>
                  </a:lnTo>
                  <a:lnTo>
                    <a:pt x="108" y="62"/>
                  </a:lnTo>
                  <a:lnTo>
                    <a:pt x="116" y="60"/>
                  </a:lnTo>
                  <a:lnTo>
                    <a:pt x="123" y="58"/>
                  </a:lnTo>
                  <a:lnTo>
                    <a:pt x="126" y="56"/>
                  </a:lnTo>
                  <a:lnTo>
                    <a:pt x="129" y="54"/>
                  </a:lnTo>
                  <a:lnTo>
                    <a:pt x="132" y="49"/>
                  </a:lnTo>
                  <a:lnTo>
                    <a:pt x="134" y="44"/>
                  </a:lnTo>
                  <a:lnTo>
                    <a:pt x="136" y="43"/>
                  </a:lnTo>
                  <a:lnTo>
                    <a:pt x="136" y="41"/>
                  </a:lnTo>
                  <a:lnTo>
                    <a:pt x="137" y="41"/>
                  </a:lnTo>
                  <a:lnTo>
                    <a:pt x="138" y="43"/>
                  </a:lnTo>
                  <a:lnTo>
                    <a:pt x="144" y="45"/>
                  </a:lnTo>
                  <a:lnTo>
                    <a:pt x="148" y="48"/>
                  </a:lnTo>
                  <a:lnTo>
                    <a:pt x="153" y="54"/>
                  </a:lnTo>
                  <a:lnTo>
                    <a:pt x="163" y="54"/>
                  </a:lnTo>
                  <a:lnTo>
                    <a:pt x="168" y="51"/>
                  </a:lnTo>
                  <a:lnTo>
                    <a:pt x="173" y="51"/>
                  </a:lnTo>
                  <a:lnTo>
                    <a:pt x="177" y="52"/>
                  </a:lnTo>
                  <a:lnTo>
                    <a:pt x="181" y="52"/>
                  </a:lnTo>
                  <a:lnTo>
                    <a:pt x="185" y="54"/>
                  </a:lnTo>
                  <a:lnTo>
                    <a:pt x="188" y="54"/>
                  </a:lnTo>
                  <a:lnTo>
                    <a:pt x="190" y="55"/>
                  </a:lnTo>
                  <a:lnTo>
                    <a:pt x="194" y="55"/>
                  </a:lnTo>
                  <a:lnTo>
                    <a:pt x="201" y="54"/>
                  </a:lnTo>
                  <a:lnTo>
                    <a:pt x="218" y="51"/>
                  </a:lnTo>
                  <a:lnTo>
                    <a:pt x="224" y="51"/>
                  </a:lnTo>
                  <a:lnTo>
                    <a:pt x="234" y="54"/>
                  </a:lnTo>
                  <a:lnTo>
                    <a:pt x="253" y="62"/>
                  </a:lnTo>
                  <a:lnTo>
                    <a:pt x="260" y="63"/>
                  </a:lnTo>
                  <a:lnTo>
                    <a:pt x="267" y="63"/>
                  </a:lnTo>
                  <a:lnTo>
                    <a:pt x="278" y="62"/>
                  </a:lnTo>
                  <a:lnTo>
                    <a:pt x="290" y="60"/>
                  </a:lnTo>
                  <a:lnTo>
                    <a:pt x="302" y="58"/>
                  </a:lnTo>
                  <a:lnTo>
                    <a:pt x="312" y="56"/>
                  </a:lnTo>
                  <a:lnTo>
                    <a:pt x="317" y="55"/>
                  </a:lnTo>
                  <a:lnTo>
                    <a:pt x="322" y="58"/>
                  </a:lnTo>
                  <a:lnTo>
                    <a:pt x="335" y="69"/>
                  </a:lnTo>
                  <a:lnTo>
                    <a:pt x="343" y="74"/>
                  </a:lnTo>
                  <a:lnTo>
                    <a:pt x="352" y="74"/>
                  </a:lnTo>
                  <a:lnTo>
                    <a:pt x="361" y="73"/>
                  </a:lnTo>
                  <a:lnTo>
                    <a:pt x="367" y="74"/>
                  </a:lnTo>
                  <a:lnTo>
                    <a:pt x="378" y="80"/>
                  </a:lnTo>
                  <a:lnTo>
                    <a:pt x="379" y="80"/>
                  </a:lnTo>
                  <a:lnTo>
                    <a:pt x="382" y="81"/>
                  </a:lnTo>
                  <a:lnTo>
                    <a:pt x="390" y="89"/>
                  </a:lnTo>
                  <a:lnTo>
                    <a:pt x="393" y="91"/>
                  </a:lnTo>
                  <a:lnTo>
                    <a:pt x="398" y="88"/>
                  </a:lnTo>
                  <a:lnTo>
                    <a:pt x="402" y="85"/>
                  </a:lnTo>
                  <a:lnTo>
                    <a:pt x="405" y="82"/>
                  </a:lnTo>
                  <a:lnTo>
                    <a:pt x="409" y="80"/>
                  </a:lnTo>
                  <a:lnTo>
                    <a:pt x="410" y="77"/>
                  </a:lnTo>
                  <a:lnTo>
                    <a:pt x="412" y="75"/>
                  </a:lnTo>
                  <a:lnTo>
                    <a:pt x="412" y="73"/>
                  </a:lnTo>
                  <a:lnTo>
                    <a:pt x="413" y="73"/>
                  </a:lnTo>
                  <a:lnTo>
                    <a:pt x="416" y="71"/>
                  </a:lnTo>
                  <a:lnTo>
                    <a:pt x="424" y="71"/>
                  </a:lnTo>
                  <a:lnTo>
                    <a:pt x="434" y="74"/>
                  </a:lnTo>
                  <a:lnTo>
                    <a:pt x="447" y="75"/>
                  </a:lnTo>
                  <a:lnTo>
                    <a:pt x="457" y="75"/>
                  </a:lnTo>
                  <a:lnTo>
                    <a:pt x="462" y="73"/>
                  </a:lnTo>
                  <a:lnTo>
                    <a:pt x="466" y="70"/>
                  </a:lnTo>
                  <a:lnTo>
                    <a:pt x="475" y="66"/>
                  </a:lnTo>
                  <a:lnTo>
                    <a:pt x="484" y="65"/>
                  </a:lnTo>
                  <a:lnTo>
                    <a:pt x="492" y="67"/>
                  </a:lnTo>
                  <a:lnTo>
                    <a:pt x="499" y="70"/>
                  </a:lnTo>
                  <a:lnTo>
                    <a:pt x="505" y="71"/>
                  </a:lnTo>
                  <a:lnTo>
                    <a:pt x="506" y="70"/>
                  </a:lnTo>
                  <a:lnTo>
                    <a:pt x="509" y="69"/>
                  </a:lnTo>
                  <a:lnTo>
                    <a:pt x="513" y="65"/>
                  </a:lnTo>
                  <a:lnTo>
                    <a:pt x="514" y="65"/>
                  </a:lnTo>
                  <a:lnTo>
                    <a:pt x="516" y="63"/>
                  </a:lnTo>
                  <a:lnTo>
                    <a:pt x="517" y="65"/>
                  </a:lnTo>
                  <a:lnTo>
                    <a:pt x="518" y="67"/>
                  </a:lnTo>
                  <a:lnTo>
                    <a:pt x="520" y="71"/>
                  </a:lnTo>
                  <a:lnTo>
                    <a:pt x="523" y="74"/>
                  </a:lnTo>
                  <a:lnTo>
                    <a:pt x="524" y="77"/>
                  </a:lnTo>
                  <a:lnTo>
                    <a:pt x="525" y="78"/>
                  </a:lnTo>
                  <a:lnTo>
                    <a:pt x="525" y="80"/>
                  </a:lnTo>
                  <a:lnTo>
                    <a:pt x="528" y="78"/>
                  </a:lnTo>
                  <a:lnTo>
                    <a:pt x="533" y="73"/>
                  </a:lnTo>
                  <a:lnTo>
                    <a:pt x="536" y="71"/>
                  </a:lnTo>
                  <a:lnTo>
                    <a:pt x="540" y="69"/>
                  </a:lnTo>
                  <a:lnTo>
                    <a:pt x="543" y="67"/>
                  </a:lnTo>
                  <a:lnTo>
                    <a:pt x="551" y="67"/>
                  </a:lnTo>
                  <a:lnTo>
                    <a:pt x="561" y="69"/>
                  </a:lnTo>
                  <a:lnTo>
                    <a:pt x="588" y="69"/>
                  </a:lnTo>
                  <a:lnTo>
                    <a:pt x="596" y="70"/>
                  </a:lnTo>
                  <a:lnTo>
                    <a:pt x="606" y="73"/>
                  </a:lnTo>
                  <a:lnTo>
                    <a:pt x="611" y="77"/>
                  </a:lnTo>
                  <a:lnTo>
                    <a:pt x="618" y="80"/>
                  </a:lnTo>
                  <a:lnTo>
                    <a:pt x="626" y="82"/>
                  </a:lnTo>
                  <a:lnTo>
                    <a:pt x="636" y="84"/>
                  </a:lnTo>
                  <a:lnTo>
                    <a:pt x="643" y="88"/>
                  </a:lnTo>
                  <a:lnTo>
                    <a:pt x="646" y="89"/>
                  </a:lnTo>
                  <a:lnTo>
                    <a:pt x="652" y="89"/>
                  </a:lnTo>
                  <a:lnTo>
                    <a:pt x="657" y="85"/>
                  </a:lnTo>
                  <a:lnTo>
                    <a:pt x="658" y="82"/>
                  </a:lnTo>
                  <a:lnTo>
                    <a:pt x="658" y="81"/>
                  </a:lnTo>
                  <a:lnTo>
                    <a:pt x="657" y="80"/>
                  </a:lnTo>
                  <a:lnTo>
                    <a:pt x="651" y="77"/>
                  </a:lnTo>
                  <a:lnTo>
                    <a:pt x="646" y="71"/>
                  </a:lnTo>
                  <a:lnTo>
                    <a:pt x="643" y="70"/>
                  </a:lnTo>
                  <a:lnTo>
                    <a:pt x="640" y="65"/>
                  </a:lnTo>
                  <a:lnTo>
                    <a:pt x="636" y="59"/>
                  </a:lnTo>
                  <a:lnTo>
                    <a:pt x="625" y="45"/>
                  </a:lnTo>
                  <a:lnTo>
                    <a:pt x="622" y="41"/>
                  </a:lnTo>
                  <a:lnTo>
                    <a:pt x="620" y="38"/>
                  </a:lnTo>
                  <a:lnTo>
                    <a:pt x="617" y="40"/>
                  </a:lnTo>
                  <a:lnTo>
                    <a:pt x="616" y="43"/>
                  </a:lnTo>
                  <a:lnTo>
                    <a:pt x="613" y="47"/>
                  </a:lnTo>
                  <a:lnTo>
                    <a:pt x="607" y="54"/>
                  </a:lnTo>
                  <a:lnTo>
                    <a:pt x="599" y="56"/>
                  </a:lnTo>
                  <a:lnTo>
                    <a:pt x="575" y="59"/>
                  </a:lnTo>
                  <a:lnTo>
                    <a:pt x="566" y="59"/>
                  </a:lnTo>
                  <a:lnTo>
                    <a:pt x="562" y="56"/>
                  </a:lnTo>
                  <a:lnTo>
                    <a:pt x="559" y="52"/>
                  </a:lnTo>
                  <a:lnTo>
                    <a:pt x="555" y="48"/>
                  </a:lnTo>
                  <a:lnTo>
                    <a:pt x="547" y="47"/>
                  </a:lnTo>
                  <a:lnTo>
                    <a:pt x="542" y="45"/>
                  </a:lnTo>
                  <a:lnTo>
                    <a:pt x="538" y="45"/>
                  </a:lnTo>
                  <a:lnTo>
                    <a:pt x="535" y="44"/>
                  </a:lnTo>
                  <a:lnTo>
                    <a:pt x="533" y="43"/>
                  </a:lnTo>
                  <a:lnTo>
                    <a:pt x="535" y="41"/>
                  </a:lnTo>
                  <a:lnTo>
                    <a:pt x="535" y="40"/>
                  </a:lnTo>
                  <a:lnTo>
                    <a:pt x="536" y="38"/>
                  </a:lnTo>
                  <a:lnTo>
                    <a:pt x="539" y="37"/>
                  </a:lnTo>
                  <a:lnTo>
                    <a:pt x="540" y="37"/>
                  </a:lnTo>
                  <a:lnTo>
                    <a:pt x="544" y="34"/>
                  </a:lnTo>
                  <a:lnTo>
                    <a:pt x="549" y="29"/>
                  </a:lnTo>
                  <a:lnTo>
                    <a:pt x="554" y="12"/>
                  </a:lnTo>
                  <a:lnTo>
                    <a:pt x="557" y="8"/>
                  </a:lnTo>
                  <a:lnTo>
                    <a:pt x="561" y="6"/>
                  </a:lnTo>
                  <a:lnTo>
                    <a:pt x="569" y="6"/>
                  </a:lnTo>
                  <a:lnTo>
                    <a:pt x="579" y="7"/>
                  </a:lnTo>
                  <a:lnTo>
                    <a:pt x="588" y="7"/>
                  </a:lnTo>
                  <a:lnTo>
                    <a:pt x="595" y="6"/>
                  </a:lnTo>
                  <a:lnTo>
                    <a:pt x="603" y="6"/>
                  </a:lnTo>
                  <a:lnTo>
                    <a:pt x="613" y="7"/>
                  </a:lnTo>
                  <a:lnTo>
                    <a:pt x="621" y="6"/>
                  </a:lnTo>
                  <a:lnTo>
                    <a:pt x="626" y="3"/>
                  </a:lnTo>
                  <a:lnTo>
                    <a:pt x="633"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0">
              <a:extLst>
                <a:ext uri="{FF2B5EF4-FFF2-40B4-BE49-F238E27FC236}">
                  <a16:creationId xmlns:a16="http://schemas.microsoft.com/office/drawing/2014/main" id="{9D1B4D4D-0402-4A06-A06C-0A56471F3F40}"/>
                </a:ext>
              </a:extLst>
            </p:cNvPr>
            <p:cNvSpPr>
              <a:spLocks/>
            </p:cNvSpPr>
            <p:nvPr/>
          </p:nvSpPr>
          <p:spPr bwMode="auto">
            <a:xfrm>
              <a:off x="2528881" y="1765296"/>
              <a:ext cx="25400" cy="17463"/>
            </a:xfrm>
            <a:custGeom>
              <a:avLst/>
              <a:gdLst/>
              <a:ahLst/>
              <a:cxnLst>
                <a:cxn ang="0">
                  <a:pos x="7" y="0"/>
                </a:cxn>
                <a:cxn ang="0">
                  <a:pos x="11" y="2"/>
                </a:cxn>
                <a:cxn ang="0">
                  <a:pos x="16" y="4"/>
                </a:cxn>
                <a:cxn ang="0">
                  <a:pos x="16" y="10"/>
                </a:cxn>
                <a:cxn ang="0">
                  <a:pos x="15" y="11"/>
                </a:cxn>
                <a:cxn ang="0">
                  <a:pos x="9" y="11"/>
                </a:cxn>
                <a:cxn ang="0">
                  <a:pos x="5" y="10"/>
                </a:cxn>
                <a:cxn ang="0">
                  <a:pos x="3" y="8"/>
                </a:cxn>
                <a:cxn ang="0">
                  <a:pos x="0" y="6"/>
                </a:cxn>
                <a:cxn ang="0">
                  <a:pos x="0" y="4"/>
                </a:cxn>
                <a:cxn ang="0">
                  <a:pos x="4" y="2"/>
                </a:cxn>
                <a:cxn ang="0">
                  <a:pos x="7" y="0"/>
                </a:cxn>
              </a:cxnLst>
              <a:rect l="0" t="0" r="r" b="b"/>
              <a:pathLst>
                <a:path w="16" h="11">
                  <a:moveTo>
                    <a:pt x="7" y="0"/>
                  </a:moveTo>
                  <a:lnTo>
                    <a:pt x="11" y="2"/>
                  </a:lnTo>
                  <a:lnTo>
                    <a:pt x="16" y="4"/>
                  </a:lnTo>
                  <a:lnTo>
                    <a:pt x="16" y="10"/>
                  </a:lnTo>
                  <a:lnTo>
                    <a:pt x="15" y="11"/>
                  </a:lnTo>
                  <a:lnTo>
                    <a:pt x="9" y="11"/>
                  </a:lnTo>
                  <a:lnTo>
                    <a:pt x="5" y="10"/>
                  </a:lnTo>
                  <a:lnTo>
                    <a:pt x="3" y="8"/>
                  </a:lnTo>
                  <a:lnTo>
                    <a:pt x="0" y="6"/>
                  </a:lnTo>
                  <a:lnTo>
                    <a:pt x="0" y="4"/>
                  </a:lnTo>
                  <a:lnTo>
                    <a:pt x="4" y="2"/>
                  </a:lnTo>
                  <a:lnTo>
                    <a:pt x="7"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3FD7B894-C411-4EF3-ADC2-E0D7BB3BA66D}"/>
                </a:ext>
              </a:extLst>
            </p:cNvPr>
            <p:cNvSpPr>
              <a:spLocks/>
            </p:cNvSpPr>
            <p:nvPr/>
          </p:nvSpPr>
          <p:spPr bwMode="auto">
            <a:xfrm>
              <a:off x="2587618" y="1785934"/>
              <a:ext cx="23813" cy="17463"/>
            </a:xfrm>
            <a:custGeom>
              <a:avLst/>
              <a:gdLst/>
              <a:ahLst/>
              <a:cxnLst>
                <a:cxn ang="0">
                  <a:pos x="5" y="0"/>
                </a:cxn>
                <a:cxn ang="0">
                  <a:pos x="12" y="0"/>
                </a:cxn>
                <a:cxn ang="0">
                  <a:pos x="13" y="1"/>
                </a:cxn>
                <a:cxn ang="0">
                  <a:pos x="15" y="4"/>
                </a:cxn>
                <a:cxn ang="0">
                  <a:pos x="15" y="9"/>
                </a:cxn>
                <a:cxn ang="0">
                  <a:pos x="12" y="11"/>
                </a:cxn>
                <a:cxn ang="0">
                  <a:pos x="7" y="11"/>
                </a:cxn>
                <a:cxn ang="0">
                  <a:pos x="1" y="8"/>
                </a:cxn>
                <a:cxn ang="0">
                  <a:pos x="0" y="5"/>
                </a:cxn>
                <a:cxn ang="0">
                  <a:pos x="1" y="4"/>
                </a:cxn>
                <a:cxn ang="0">
                  <a:pos x="3" y="1"/>
                </a:cxn>
                <a:cxn ang="0">
                  <a:pos x="5" y="0"/>
                </a:cxn>
              </a:cxnLst>
              <a:rect l="0" t="0" r="r" b="b"/>
              <a:pathLst>
                <a:path w="15" h="11">
                  <a:moveTo>
                    <a:pt x="5" y="0"/>
                  </a:moveTo>
                  <a:lnTo>
                    <a:pt x="12" y="0"/>
                  </a:lnTo>
                  <a:lnTo>
                    <a:pt x="13" y="1"/>
                  </a:lnTo>
                  <a:lnTo>
                    <a:pt x="15" y="4"/>
                  </a:lnTo>
                  <a:lnTo>
                    <a:pt x="15" y="9"/>
                  </a:lnTo>
                  <a:lnTo>
                    <a:pt x="12" y="11"/>
                  </a:lnTo>
                  <a:lnTo>
                    <a:pt x="7" y="11"/>
                  </a:lnTo>
                  <a:lnTo>
                    <a:pt x="1" y="8"/>
                  </a:lnTo>
                  <a:lnTo>
                    <a:pt x="0" y="5"/>
                  </a:lnTo>
                  <a:lnTo>
                    <a:pt x="1" y="4"/>
                  </a:lnTo>
                  <a:lnTo>
                    <a:pt x="3" y="1"/>
                  </a:lnTo>
                  <a:lnTo>
                    <a:pt x="5"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C6069956-2F76-435C-8515-BB6DC6A8CE82}"/>
                </a:ext>
              </a:extLst>
            </p:cNvPr>
            <p:cNvSpPr>
              <a:spLocks/>
            </p:cNvSpPr>
            <p:nvPr/>
          </p:nvSpPr>
          <p:spPr bwMode="auto">
            <a:xfrm>
              <a:off x="1744659" y="1409696"/>
              <a:ext cx="347663" cy="96838"/>
            </a:xfrm>
            <a:custGeom>
              <a:avLst/>
              <a:gdLst/>
              <a:ahLst/>
              <a:cxnLst>
                <a:cxn ang="0">
                  <a:pos x="74" y="0"/>
                </a:cxn>
                <a:cxn ang="0">
                  <a:pos x="85" y="8"/>
                </a:cxn>
                <a:cxn ang="0">
                  <a:pos x="90" y="15"/>
                </a:cxn>
                <a:cxn ang="0">
                  <a:pos x="111" y="17"/>
                </a:cxn>
                <a:cxn ang="0">
                  <a:pos x="125" y="19"/>
                </a:cxn>
                <a:cxn ang="0">
                  <a:pos x="132" y="24"/>
                </a:cxn>
                <a:cxn ang="0">
                  <a:pos x="141" y="30"/>
                </a:cxn>
                <a:cxn ang="0">
                  <a:pos x="148" y="31"/>
                </a:cxn>
                <a:cxn ang="0">
                  <a:pos x="157" y="24"/>
                </a:cxn>
                <a:cxn ang="0">
                  <a:pos x="162" y="20"/>
                </a:cxn>
                <a:cxn ang="0">
                  <a:pos x="168" y="15"/>
                </a:cxn>
                <a:cxn ang="0">
                  <a:pos x="181" y="13"/>
                </a:cxn>
                <a:cxn ang="0">
                  <a:pos x="185" y="17"/>
                </a:cxn>
                <a:cxn ang="0">
                  <a:pos x="189" y="24"/>
                </a:cxn>
                <a:cxn ang="0">
                  <a:pos x="196" y="27"/>
                </a:cxn>
                <a:cxn ang="0">
                  <a:pos x="204" y="24"/>
                </a:cxn>
                <a:cxn ang="0">
                  <a:pos x="211" y="20"/>
                </a:cxn>
                <a:cxn ang="0">
                  <a:pos x="216" y="21"/>
                </a:cxn>
                <a:cxn ang="0">
                  <a:pos x="219" y="26"/>
                </a:cxn>
                <a:cxn ang="0">
                  <a:pos x="216" y="34"/>
                </a:cxn>
                <a:cxn ang="0">
                  <a:pos x="215" y="47"/>
                </a:cxn>
                <a:cxn ang="0">
                  <a:pos x="209" y="54"/>
                </a:cxn>
                <a:cxn ang="0">
                  <a:pos x="205" y="58"/>
                </a:cxn>
                <a:cxn ang="0">
                  <a:pos x="194" y="61"/>
                </a:cxn>
                <a:cxn ang="0">
                  <a:pos x="173" y="57"/>
                </a:cxn>
                <a:cxn ang="0">
                  <a:pos x="149" y="56"/>
                </a:cxn>
                <a:cxn ang="0">
                  <a:pos x="132" y="58"/>
                </a:cxn>
                <a:cxn ang="0">
                  <a:pos x="115" y="57"/>
                </a:cxn>
                <a:cxn ang="0">
                  <a:pos x="111" y="53"/>
                </a:cxn>
                <a:cxn ang="0">
                  <a:pos x="107" y="43"/>
                </a:cxn>
                <a:cxn ang="0">
                  <a:pos x="101" y="39"/>
                </a:cxn>
                <a:cxn ang="0">
                  <a:pos x="92" y="43"/>
                </a:cxn>
                <a:cxn ang="0">
                  <a:pos x="84" y="49"/>
                </a:cxn>
                <a:cxn ang="0">
                  <a:pos x="80" y="47"/>
                </a:cxn>
                <a:cxn ang="0">
                  <a:pos x="71" y="38"/>
                </a:cxn>
                <a:cxn ang="0">
                  <a:pos x="70" y="31"/>
                </a:cxn>
                <a:cxn ang="0">
                  <a:pos x="63" y="27"/>
                </a:cxn>
                <a:cxn ang="0">
                  <a:pos x="49" y="31"/>
                </a:cxn>
                <a:cxn ang="0">
                  <a:pos x="39" y="34"/>
                </a:cxn>
                <a:cxn ang="0">
                  <a:pos x="8" y="35"/>
                </a:cxn>
                <a:cxn ang="0">
                  <a:pos x="2" y="34"/>
                </a:cxn>
                <a:cxn ang="0">
                  <a:pos x="0" y="30"/>
                </a:cxn>
                <a:cxn ang="0">
                  <a:pos x="4" y="24"/>
                </a:cxn>
                <a:cxn ang="0">
                  <a:pos x="17" y="23"/>
                </a:cxn>
                <a:cxn ang="0">
                  <a:pos x="18" y="19"/>
                </a:cxn>
                <a:cxn ang="0">
                  <a:pos x="17" y="16"/>
                </a:cxn>
                <a:cxn ang="0">
                  <a:pos x="15" y="12"/>
                </a:cxn>
                <a:cxn ang="0">
                  <a:pos x="22" y="10"/>
                </a:cxn>
                <a:cxn ang="0">
                  <a:pos x="41" y="5"/>
                </a:cxn>
                <a:cxn ang="0">
                  <a:pos x="65" y="0"/>
                </a:cxn>
              </a:cxnLst>
              <a:rect l="0" t="0" r="r" b="b"/>
              <a:pathLst>
                <a:path w="219" h="61">
                  <a:moveTo>
                    <a:pt x="65" y="0"/>
                  </a:moveTo>
                  <a:lnTo>
                    <a:pt x="74" y="0"/>
                  </a:lnTo>
                  <a:lnTo>
                    <a:pt x="81" y="4"/>
                  </a:lnTo>
                  <a:lnTo>
                    <a:pt x="85" y="8"/>
                  </a:lnTo>
                  <a:lnTo>
                    <a:pt x="86" y="12"/>
                  </a:lnTo>
                  <a:lnTo>
                    <a:pt x="90" y="15"/>
                  </a:lnTo>
                  <a:lnTo>
                    <a:pt x="100" y="16"/>
                  </a:lnTo>
                  <a:lnTo>
                    <a:pt x="111" y="17"/>
                  </a:lnTo>
                  <a:lnTo>
                    <a:pt x="119" y="19"/>
                  </a:lnTo>
                  <a:lnTo>
                    <a:pt x="125" y="19"/>
                  </a:lnTo>
                  <a:lnTo>
                    <a:pt x="129" y="23"/>
                  </a:lnTo>
                  <a:lnTo>
                    <a:pt x="132" y="24"/>
                  </a:lnTo>
                  <a:lnTo>
                    <a:pt x="136" y="27"/>
                  </a:lnTo>
                  <a:lnTo>
                    <a:pt x="141" y="30"/>
                  </a:lnTo>
                  <a:lnTo>
                    <a:pt x="142" y="31"/>
                  </a:lnTo>
                  <a:lnTo>
                    <a:pt x="148" y="31"/>
                  </a:lnTo>
                  <a:lnTo>
                    <a:pt x="156" y="27"/>
                  </a:lnTo>
                  <a:lnTo>
                    <a:pt x="157" y="24"/>
                  </a:lnTo>
                  <a:lnTo>
                    <a:pt x="160" y="23"/>
                  </a:lnTo>
                  <a:lnTo>
                    <a:pt x="162" y="20"/>
                  </a:lnTo>
                  <a:lnTo>
                    <a:pt x="164" y="17"/>
                  </a:lnTo>
                  <a:lnTo>
                    <a:pt x="168" y="15"/>
                  </a:lnTo>
                  <a:lnTo>
                    <a:pt x="174" y="13"/>
                  </a:lnTo>
                  <a:lnTo>
                    <a:pt x="181" y="13"/>
                  </a:lnTo>
                  <a:lnTo>
                    <a:pt x="182" y="16"/>
                  </a:lnTo>
                  <a:lnTo>
                    <a:pt x="185" y="17"/>
                  </a:lnTo>
                  <a:lnTo>
                    <a:pt x="188" y="23"/>
                  </a:lnTo>
                  <a:lnTo>
                    <a:pt x="189" y="24"/>
                  </a:lnTo>
                  <a:lnTo>
                    <a:pt x="192" y="26"/>
                  </a:lnTo>
                  <a:lnTo>
                    <a:pt x="196" y="27"/>
                  </a:lnTo>
                  <a:lnTo>
                    <a:pt x="199" y="27"/>
                  </a:lnTo>
                  <a:lnTo>
                    <a:pt x="204" y="24"/>
                  </a:lnTo>
                  <a:lnTo>
                    <a:pt x="208" y="21"/>
                  </a:lnTo>
                  <a:lnTo>
                    <a:pt x="211" y="20"/>
                  </a:lnTo>
                  <a:lnTo>
                    <a:pt x="214" y="20"/>
                  </a:lnTo>
                  <a:lnTo>
                    <a:pt x="216" y="21"/>
                  </a:lnTo>
                  <a:lnTo>
                    <a:pt x="218" y="24"/>
                  </a:lnTo>
                  <a:lnTo>
                    <a:pt x="219" y="26"/>
                  </a:lnTo>
                  <a:lnTo>
                    <a:pt x="219" y="28"/>
                  </a:lnTo>
                  <a:lnTo>
                    <a:pt x="216" y="34"/>
                  </a:lnTo>
                  <a:lnTo>
                    <a:pt x="215" y="42"/>
                  </a:lnTo>
                  <a:lnTo>
                    <a:pt x="215" y="47"/>
                  </a:lnTo>
                  <a:lnTo>
                    <a:pt x="214" y="50"/>
                  </a:lnTo>
                  <a:lnTo>
                    <a:pt x="209" y="54"/>
                  </a:lnTo>
                  <a:lnTo>
                    <a:pt x="207" y="56"/>
                  </a:lnTo>
                  <a:lnTo>
                    <a:pt x="205" y="58"/>
                  </a:lnTo>
                  <a:lnTo>
                    <a:pt x="201" y="61"/>
                  </a:lnTo>
                  <a:lnTo>
                    <a:pt x="194" y="61"/>
                  </a:lnTo>
                  <a:lnTo>
                    <a:pt x="186" y="60"/>
                  </a:lnTo>
                  <a:lnTo>
                    <a:pt x="173" y="57"/>
                  </a:lnTo>
                  <a:lnTo>
                    <a:pt x="162" y="56"/>
                  </a:lnTo>
                  <a:lnTo>
                    <a:pt x="149" y="56"/>
                  </a:lnTo>
                  <a:lnTo>
                    <a:pt x="140" y="57"/>
                  </a:lnTo>
                  <a:lnTo>
                    <a:pt x="132" y="58"/>
                  </a:lnTo>
                  <a:lnTo>
                    <a:pt x="122" y="58"/>
                  </a:lnTo>
                  <a:lnTo>
                    <a:pt x="115" y="57"/>
                  </a:lnTo>
                  <a:lnTo>
                    <a:pt x="112" y="56"/>
                  </a:lnTo>
                  <a:lnTo>
                    <a:pt x="111" y="53"/>
                  </a:lnTo>
                  <a:lnTo>
                    <a:pt x="110" y="49"/>
                  </a:lnTo>
                  <a:lnTo>
                    <a:pt x="107" y="43"/>
                  </a:lnTo>
                  <a:lnTo>
                    <a:pt x="104" y="41"/>
                  </a:lnTo>
                  <a:lnTo>
                    <a:pt x="101" y="39"/>
                  </a:lnTo>
                  <a:lnTo>
                    <a:pt x="96" y="42"/>
                  </a:lnTo>
                  <a:lnTo>
                    <a:pt x="92" y="43"/>
                  </a:lnTo>
                  <a:lnTo>
                    <a:pt x="89" y="46"/>
                  </a:lnTo>
                  <a:lnTo>
                    <a:pt x="84" y="49"/>
                  </a:lnTo>
                  <a:lnTo>
                    <a:pt x="82" y="49"/>
                  </a:lnTo>
                  <a:lnTo>
                    <a:pt x="80" y="47"/>
                  </a:lnTo>
                  <a:lnTo>
                    <a:pt x="74" y="42"/>
                  </a:lnTo>
                  <a:lnTo>
                    <a:pt x="71" y="38"/>
                  </a:lnTo>
                  <a:lnTo>
                    <a:pt x="70" y="35"/>
                  </a:lnTo>
                  <a:lnTo>
                    <a:pt x="70" y="31"/>
                  </a:lnTo>
                  <a:lnTo>
                    <a:pt x="69" y="28"/>
                  </a:lnTo>
                  <a:lnTo>
                    <a:pt x="63" y="27"/>
                  </a:lnTo>
                  <a:lnTo>
                    <a:pt x="56" y="28"/>
                  </a:lnTo>
                  <a:lnTo>
                    <a:pt x="49" y="31"/>
                  </a:lnTo>
                  <a:lnTo>
                    <a:pt x="45" y="32"/>
                  </a:lnTo>
                  <a:lnTo>
                    <a:pt x="39" y="34"/>
                  </a:lnTo>
                  <a:lnTo>
                    <a:pt x="28" y="35"/>
                  </a:lnTo>
                  <a:lnTo>
                    <a:pt x="8" y="35"/>
                  </a:lnTo>
                  <a:lnTo>
                    <a:pt x="4" y="34"/>
                  </a:lnTo>
                  <a:lnTo>
                    <a:pt x="2" y="34"/>
                  </a:lnTo>
                  <a:lnTo>
                    <a:pt x="0" y="32"/>
                  </a:lnTo>
                  <a:lnTo>
                    <a:pt x="0" y="30"/>
                  </a:lnTo>
                  <a:lnTo>
                    <a:pt x="2" y="27"/>
                  </a:lnTo>
                  <a:lnTo>
                    <a:pt x="4" y="24"/>
                  </a:lnTo>
                  <a:lnTo>
                    <a:pt x="7" y="23"/>
                  </a:lnTo>
                  <a:lnTo>
                    <a:pt x="17" y="23"/>
                  </a:lnTo>
                  <a:lnTo>
                    <a:pt x="18" y="21"/>
                  </a:lnTo>
                  <a:lnTo>
                    <a:pt x="18" y="19"/>
                  </a:lnTo>
                  <a:lnTo>
                    <a:pt x="17" y="17"/>
                  </a:lnTo>
                  <a:lnTo>
                    <a:pt x="17" y="16"/>
                  </a:lnTo>
                  <a:lnTo>
                    <a:pt x="15" y="13"/>
                  </a:lnTo>
                  <a:lnTo>
                    <a:pt x="15" y="12"/>
                  </a:lnTo>
                  <a:lnTo>
                    <a:pt x="17" y="12"/>
                  </a:lnTo>
                  <a:lnTo>
                    <a:pt x="22" y="10"/>
                  </a:lnTo>
                  <a:lnTo>
                    <a:pt x="30" y="8"/>
                  </a:lnTo>
                  <a:lnTo>
                    <a:pt x="41" y="5"/>
                  </a:lnTo>
                  <a:lnTo>
                    <a:pt x="54" y="1"/>
                  </a:lnTo>
                  <a:lnTo>
                    <a:pt x="65"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4A3C05C9-618A-4270-AB57-85FD48BE81DA}"/>
                </a:ext>
              </a:extLst>
            </p:cNvPr>
            <p:cNvSpPr>
              <a:spLocks/>
            </p:cNvSpPr>
            <p:nvPr/>
          </p:nvSpPr>
          <p:spPr bwMode="auto">
            <a:xfrm>
              <a:off x="1931983" y="1377947"/>
              <a:ext cx="69850" cy="44449"/>
            </a:xfrm>
            <a:custGeom>
              <a:avLst/>
              <a:gdLst/>
              <a:ahLst/>
              <a:cxnLst>
                <a:cxn ang="0">
                  <a:pos x="38" y="0"/>
                </a:cxn>
                <a:cxn ang="0">
                  <a:pos x="42" y="2"/>
                </a:cxn>
                <a:cxn ang="0">
                  <a:pos x="44" y="7"/>
                </a:cxn>
                <a:cxn ang="0">
                  <a:pos x="44" y="13"/>
                </a:cxn>
                <a:cxn ang="0">
                  <a:pos x="42" y="18"/>
                </a:cxn>
                <a:cxn ang="0">
                  <a:pos x="42" y="24"/>
                </a:cxn>
                <a:cxn ang="0">
                  <a:pos x="41" y="25"/>
                </a:cxn>
                <a:cxn ang="0">
                  <a:pos x="38" y="26"/>
                </a:cxn>
                <a:cxn ang="0">
                  <a:pos x="37" y="28"/>
                </a:cxn>
                <a:cxn ang="0">
                  <a:pos x="33" y="28"/>
                </a:cxn>
                <a:cxn ang="0">
                  <a:pos x="31" y="26"/>
                </a:cxn>
                <a:cxn ang="0">
                  <a:pos x="29" y="25"/>
                </a:cxn>
                <a:cxn ang="0">
                  <a:pos x="23" y="24"/>
                </a:cxn>
                <a:cxn ang="0">
                  <a:pos x="9" y="26"/>
                </a:cxn>
                <a:cxn ang="0">
                  <a:pos x="4" y="28"/>
                </a:cxn>
                <a:cxn ang="0">
                  <a:pos x="1" y="26"/>
                </a:cxn>
                <a:cxn ang="0">
                  <a:pos x="0" y="25"/>
                </a:cxn>
                <a:cxn ang="0">
                  <a:pos x="0" y="20"/>
                </a:cxn>
                <a:cxn ang="0">
                  <a:pos x="5" y="14"/>
                </a:cxn>
                <a:cxn ang="0">
                  <a:pos x="15" y="10"/>
                </a:cxn>
                <a:cxn ang="0">
                  <a:pos x="23" y="4"/>
                </a:cxn>
                <a:cxn ang="0">
                  <a:pos x="31" y="2"/>
                </a:cxn>
                <a:cxn ang="0">
                  <a:pos x="38" y="0"/>
                </a:cxn>
              </a:cxnLst>
              <a:rect l="0" t="0" r="r" b="b"/>
              <a:pathLst>
                <a:path w="44" h="28">
                  <a:moveTo>
                    <a:pt x="38" y="0"/>
                  </a:moveTo>
                  <a:lnTo>
                    <a:pt x="42" y="2"/>
                  </a:lnTo>
                  <a:lnTo>
                    <a:pt x="44" y="7"/>
                  </a:lnTo>
                  <a:lnTo>
                    <a:pt x="44" y="13"/>
                  </a:lnTo>
                  <a:lnTo>
                    <a:pt x="42" y="18"/>
                  </a:lnTo>
                  <a:lnTo>
                    <a:pt x="42" y="24"/>
                  </a:lnTo>
                  <a:lnTo>
                    <a:pt x="41" y="25"/>
                  </a:lnTo>
                  <a:lnTo>
                    <a:pt x="38" y="26"/>
                  </a:lnTo>
                  <a:lnTo>
                    <a:pt x="37" y="28"/>
                  </a:lnTo>
                  <a:lnTo>
                    <a:pt x="33" y="28"/>
                  </a:lnTo>
                  <a:lnTo>
                    <a:pt x="31" y="26"/>
                  </a:lnTo>
                  <a:lnTo>
                    <a:pt x="29" y="25"/>
                  </a:lnTo>
                  <a:lnTo>
                    <a:pt x="23" y="24"/>
                  </a:lnTo>
                  <a:lnTo>
                    <a:pt x="9" y="26"/>
                  </a:lnTo>
                  <a:lnTo>
                    <a:pt x="4" y="28"/>
                  </a:lnTo>
                  <a:lnTo>
                    <a:pt x="1" y="26"/>
                  </a:lnTo>
                  <a:lnTo>
                    <a:pt x="0" y="25"/>
                  </a:lnTo>
                  <a:lnTo>
                    <a:pt x="0" y="20"/>
                  </a:lnTo>
                  <a:lnTo>
                    <a:pt x="5" y="14"/>
                  </a:lnTo>
                  <a:lnTo>
                    <a:pt x="15" y="10"/>
                  </a:lnTo>
                  <a:lnTo>
                    <a:pt x="23" y="4"/>
                  </a:lnTo>
                  <a:lnTo>
                    <a:pt x="31" y="2"/>
                  </a:lnTo>
                  <a:lnTo>
                    <a:pt x="38"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586CF8D4-BC87-467A-A998-80908820FDC7}"/>
                </a:ext>
              </a:extLst>
            </p:cNvPr>
            <p:cNvSpPr>
              <a:spLocks/>
            </p:cNvSpPr>
            <p:nvPr/>
          </p:nvSpPr>
          <p:spPr bwMode="auto">
            <a:xfrm>
              <a:off x="2092319" y="1365247"/>
              <a:ext cx="122238" cy="53975"/>
            </a:xfrm>
            <a:custGeom>
              <a:avLst/>
              <a:gdLst/>
              <a:ahLst/>
              <a:cxnLst>
                <a:cxn ang="0">
                  <a:pos x="36" y="0"/>
                </a:cxn>
                <a:cxn ang="0">
                  <a:pos x="55" y="4"/>
                </a:cxn>
                <a:cxn ang="0">
                  <a:pos x="60" y="6"/>
                </a:cxn>
                <a:cxn ang="0">
                  <a:pos x="66" y="8"/>
                </a:cxn>
                <a:cxn ang="0">
                  <a:pos x="70" y="12"/>
                </a:cxn>
                <a:cxn ang="0">
                  <a:pos x="71" y="15"/>
                </a:cxn>
                <a:cxn ang="0">
                  <a:pos x="74" y="19"/>
                </a:cxn>
                <a:cxn ang="0">
                  <a:pos x="75" y="22"/>
                </a:cxn>
                <a:cxn ang="0">
                  <a:pos x="77" y="26"/>
                </a:cxn>
                <a:cxn ang="0">
                  <a:pos x="77" y="32"/>
                </a:cxn>
                <a:cxn ang="0">
                  <a:pos x="75" y="34"/>
                </a:cxn>
                <a:cxn ang="0">
                  <a:pos x="68" y="34"/>
                </a:cxn>
                <a:cxn ang="0">
                  <a:pos x="64" y="33"/>
                </a:cxn>
                <a:cxn ang="0">
                  <a:pos x="60" y="33"/>
                </a:cxn>
                <a:cxn ang="0">
                  <a:pos x="53" y="32"/>
                </a:cxn>
                <a:cxn ang="0">
                  <a:pos x="49" y="30"/>
                </a:cxn>
                <a:cxn ang="0">
                  <a:pos x="47" y="29"/>
                </a:cxn>
                <a:cxn ang="0">
                  <a:pos x="44" y="26"/>
                </a:cxn>
                <a:cxn ang="0">
                  <a:pos x="44" y="22"/>
                </a:cxn>
                <a:cxn ang="0">
                  <a:pos x="40" y="21"/>
                </a:cxn>
                <a:cxn ang="0">
                  <a:pos x="31" y="21"/>
                </a:cxn>
                <a:cxn ang="0">
                  <a:pos x="23" y="22"/>
                </a:cxn>
                <a:cxn ang="0">
                  <a:pos x="11" y="22"/>
                </a:cxn>
                <a:cxn ang="0">
                  <a:pos x="7" y="21"/>
                </a:cxn>
                <a:cxn ang="0">
                  <a:pos x="3" y="18"/>
                </a:cxn>
                <a:cxn ang="0">
                  <a:pos x="1" y="15"/>
                </a:cxn>
                <a:cxn ang="0">
                  <a:pos x="0" y="11"/>
                </a:cxn>
                <a:cxn ang="0">
                  <a:pos x="1" y="7"/>
                </a:cxn>
                <a:cxn ang="0">
                  <a:pos x="4" y="4"/>
                </a:cxn>
                <a:cxn ang="0">
                  <a:pos x="7" y="3"/>
                </a:cxn>
                <a:cxn ang="0">
                  <a:pos x="10" y="3"/>
                </a:cxn>
                <a:cxn ang="0">
                  <a:pos x="14" y="1"/>
                </a:cxn>
                <a:cxn ang="0">
                  <a:pos x="21" y="1"/>
                </a:cxn>
                <a:cxn ang="0">
                  <a:pos x="36" y="0"/>
                </a:cxn>
              </a:cxnLst>
              <a:rect l="0" t="0" r="r" b="b"/>
              <a:pathLst>
                <a:path w="77" h="34">
                  <a:moveTo>
                    <a:pt x="36" y="0"/>
                  </a:moveTo>
                  <a:lnTo>
                    <a:pt x="55" y="4"/>
                  </a:lnTo>
                  <a:lnTo>
                    <a:pt x="60" y="6"/>
                  </a:lnTo>
                  <a:lnTo>
                    <a:pt x="66" y="8"/>
                  </a:lnTo>
                  <a:lnTo>
                    <a:pt x="70" y="12"/>
                  </a:lnTo>
                  <a:lnTo>
                    <a:pt x="71" y="15"/>
                  </a:lnTo>
                  <a:lnTo>
                    <a:pt x="74" y="19"/>
                  </a:lnTo>
                  <a:lnTo>
                    <a:pt x="75" y="22"/>
                  </a:lnTo>
                  <a:lnTo>
                    <a:pt x="77" y="26"/>
                  </a:lnTo>
                  <a:lnTo>
                    <a:pt x="77" y="32"/>
                  </a:lnTo>
                  <a:lnTo>
                    <a:pt x="75" y="34"/>
                  </a:lnTo>
                  <a:lnTo>
                    <a:pt x="68" y="34"/>
                  </a:lnTo>
                  <a:lnTo>
                    <a:pt x="64" y="33"/>
                  </a:lnTo>
                  <a:lnTo>
                    <a:pt x="60" y="33"/>
                  </a:lnTo>
                  <a:lnTo>
                    <a:pt x="53" y="32"/>
                  </a:lnTo>
                  <a:lnTo>
                    <a:pt x="49" y="30"/>
                  </a:lnTo>
                  <a:lnTo>
                    <a:pt x="47" y="29"/>
                  </a:lnTo>
                  <a:lnTo>
                    <a:pt x="44" y="26"/>
                  </a:lnTo>
                  <a:lnTo>
                    <a:pt x="44" y="22"/>
                  </a:lnTo>
                  <a:lnTo>
                    <a:pt x="40" y="21"/>
                  </a:lnTo>
                  <a:lnTo>
                    <a:pt x="31" y="21"/>
                  </a:lnTo>
                  <a:lnTo>
                    <a:pt x="23" y="22"/>
                  </a:lnTo>
                  <a:lnTo>
                    <a:pt x="11" y="22"/>
                  </a:lnTo>
                  <a:lnTo>
                    <a:pt x="7" y="21"/>
                  </a:lnTo>
                  <a:lnTo>
                    <a:pt x="3" y="18"/>
                  </a:lnTo>
                  <a:lnTo>
                    <a:pt x="1" y="15"/>
                  </a:lnTo>
                  <a:lnTo>
                    <a:pt x="0" y="11"/>
                  </a:lnTo>
                  <a:lnTo>
                    <a:pt x="1" y="7"/>
                  </a:lnTo>
                  <a:lnTo>
                    <a:pt x="4" y="4"/>
                  </a:lnTo>
                  <a:lnTo>
                    <a:pt x="7" y="3"/>
                  </a:lnTo>
                  <a:lnTo>
                    <a:pt x="10" y="3"/>
                  </a:lnTo>
                  <a:lnTo>
                    <a:pt x="14" y="1"/>
                  </a:lnTo>
                  <a:lnTo>
                    <a:pt x="21" y="1"/>
                  </a:lnTo>
                  <a:lnTo>
                    <a:pt x="36"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12C10BCF-E827-474A-AFD4-7DE3E9629B0D}"/>
                </a:ext>
              </a:extLst>
            </p:cNvPr>
            <p:cNvSpPr>
              <a:spLocks/>
            </p:cNvSpPr>
            <p:nvPr/>
          </p:nvSpPr>
          <p:spPr bwMode="auto">
            <a:xfrm>
              <a:off x="2111369" y="1439860"/>
              <a:ext cx="130175" cy="55563"/>
            </a:xfrm>
            <a:custGeom>
              <a:avLst/>
              <a:gdLst/>
              <a:ahLst/>
              <a:cxnLst>
                <a:cxn ang="0">
                  <a:pos x="65" y="0"/>
                </a:cxn>
                <a:cxn ang="0">
                  <a:pos x="70" y="0"/>
                </a:cxn>
                <a:cxn ang="0">
                  <a:pos x="78" y="2"/>
                </a:cxn>
                <a:cxn ang="0">
                  <a:pos x="82" y="7"/>
                </a:cxn>
                <a:cxn ang="0">
                  <a:pos x="82" y="13"/>
                </a:cxn>
                <a:cxn ang="0">
                  <a:pos x="77" y="22"/>
                </a:cxn>
                <a:cxn ang="0">
                  <a:pos x="69" y="27"/>
                </a:cxn>
                <a:cxn ang="0">
                  <a:pos x="58" y="27"/>
                </a:cxn>
                <a:cxn ang="0">
                  <a:pos x="55" y="28"/>
                </a:cxn>
                <a:cxn ang="0">
                  <a:pos x="54" y="28"/>
                </a:cxn>
                <a:cxn ang="0">
                  <a:pos x="52" y="27"/>
                </a:cxn>
                <a:cxn ang="0">
                  <a:pos x="52" y="24"/>
                </a:cxn>
                <a:cxn ang="0">
                  <a:pos x="51" y="22"/>
                </a:cxn>
                <a:cxn ang="0">
                  <a:pos x="47" y="18"/>
                </a:cxn>
                <a:cxn ang="0">
                  <a:pos x="40" y="16"/>
                </a:cxn>
                <a:cxn ang="0">
                  <a:pos x="32" y="16"/>
                </a:cxn>
                <a:cxn ang="0">
                  <a:pos x="25" y="18"/>
                </a:cxn>
                <a:cxn ang="0">
                  <a:pos x="21" y="18"/>
                </a:cxn>
                <a:cxn ang="0">
                  <a:pos x="18" y="19"/>
                </a:cxn>
                <a:cxn ang="0">
                  <a:pos x="17" y="20"/>
                </a:cxn>
                <a:cxn ang="0">
                  <a:pos x="15" y="24"/>
                </a:cxn>
                <a:cxn ang="0">
                  <a:pos x="13" y="27"/>
                </a:cxn>
                <a:cxn ang="0">
                  <a:pos x="11" y="31"/>
                </a:cxn>
                <a:cxn ang="0">
                  <a:pos x="10" y="34"/>
                </a:cxn>
                <a:cxn ang="0">
                  <a:pos x="7" y="35"/>
                </a:cxn>
                <a:cxn ang="0">
                  <a:pos x="3" y="35"/>
                </a:cxn>
                <a:cxn ang="0">
                  <a:pos x="2" y="34"/>
                </a:cxn>
                <a:cxn ang="0">
                  <a:pos x="0" y="31"/>
                </a:cxn>
                <a:cxn ang="0">
                  <a:pos x="0" y="28"/>
                </a:cxn>
                <a:cxn ang="0">
                  <a:pos x="2" y="24"/>
                </a:cxn>
                <a:cxn ang="0">
                  <a:pos x="0" y="18"/>
                </a:cxn>
                <a:cxn ang="0">
                  <a:pos x="0" y="9"/>
                </a:cxn>
                <a:cxn ang="0">
                  <a:pos x="3" y="4"/>
                </a:cxn>
                <a:cxn ang="0">
                  <a:pos x="9" y="2"/>
                </a:cxn>
                <a:cxn ang="0">
                  <a:pos x="18" y="1"/>
                </a:cxn>
                <a:cxn ang="0">
                  <a:pos x="55" y="1"/>
                </a:cxn>
                <a:cxn ang="0">
                  <a:pos x="65" y="0"/>
                </a:cxn>
              </a:cxnLst>
              <a:rect l="0" t="0" r="r" b="b"/>
              <a:pathLst>
                <a:path w="82" h="35">
                  <a:moveTo>
                    <a:pt x="65" y="0"/>
                  </a:moveTo>
                  <a:lnTo>
                    <a:pt x="70" y="0"/>
                  </a:lnTo>
                  <a:lnTo>
                    <a:pt x="78" y="2"/>
                  </a:lnTo>
                  <a:lnTo>
                    <a:pt x="82" y="7"/>
                  </a:lnTo>
                  <a:lnTo>
                    <a:pt x="82" y="13"/>
                  </a:lnTo>
                  <a:lnTo>
                    <a:pt x="77" y="22"/>
                  </a:lnTo>
                  <a:lnTo>
                    <a:pt x="69" y="27"/>
                  </a:lnTo>
                  <a:lnTo>
                    <a:pt x="58" y="27"/>
                  </a:lnTo>
                  <a:lnTo>
                    <a:pt x="55" y="28"/>
                  </a:lnTo>
                  <a:lnTo>
                    <a:pt x="54" y="28"/>
                  </a:lnTo>
                  <a:lnTo>
                    <a:pt x="52" y="27"/>
                  </a:lnTo>
                  <a:lnTo>
                    <a:pt x="52" y="24"/>
                  </a:lnTo>
                  <a:lnTo>
                    <a:pt x="51" y="22"/>
                  </a:lnTo>
                  <a:lnTo>
                    <a:pt x="47" y="18"/>
                  </a:lnTo>
                  <a:lnTo>
                    <a:pt x="40" y="16"/>
                  </a:lnTo>
                  <a:lnTo>
                    <a:pt x="32" y="16"/>
                  </a:lnTo>
                  <a:lnTo>
                    <a:pt x="25" y="18"/>
                  </a:lnTo>
                  <a:lnTo>
                    <a:pt x="21" y="18"/>
                  </a:lnTo>
                  <a:lnTo>
                    <a:pt x="18" y="19"/>
                  </a:lnTo>
                  <a:lnTo>
                    <a:pt x="17" y="20"/>
                  </a:lnTo>
                  <a:lnTo>
                    <a:pt x="15" y="24"/>
                  </a:lnTo>
                  <a:lnTo>
                    <a:pt x="13" y="27"/>
                  </a:lnTo>
                  <a:lnTo>
                    <a:pt x="11" y="31"/>
                  </a:lnTo>
                  <a:lnTo>
                    <a:pt x="10" y="34"/>
                  </a:lnTo>
                  <a:lnTo>
                    <a:pt x="7" y="35"/>
                  </a:lnTo>
                  <a:lnTo>
                    <a:pt x="3" y="35"/>
                  </a:lnTo>
                  <a:lnTo>
                    <a:pt x="2" y="34"/>
                  </a:lnTo>
                  <a:lnTo>
                    <a:pt x="0" y="31"/>
                  </a:lnTo>
                  <a:lnTo>
                    <a:pt x="0" y="28"/>
                  </a:lnTo>
                  <a:lnTo>
                    <a:pt x="2" y="24"/>
                  </a:lnTo>
                  <a:lnTo>
                    <a:pt x="0" y="18"/>
                  </a:lnTo>
                  <a:lnTo>
                    <a:pt x="0" y="9"/>
                  </a:lnTo>
                  <a:lnTo>
                    <a:pt x="3" y="4"/>
                  </a:lnTo>
                  <a:lnTo>
                    <a:pt x="9" y="2"/>
                  </a:lnTo>
                  <a:lnTo>
                    <a:pt x="18" y="1"/>
                  </a:lnTo>
                  <a:lnTo>
                    <a:pt x="55" y="1"/>
                  </a:lnTo>
                  <a:lnTo>
                    <a:pt x="65"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614575D8-58BB-4690-BF18-EEB691875844}"/>
                </a:ext>
              </a:extLst>
            </p:cNvPr>
            <p:cNvSpPr>
              <a:spLocks/>
            </p:cNvSpPr>
            <p:nvPr/>
          </p:nvSpPr>
          <p:spPr bwMode="auto">
            <a:xfrm>
              <a:off x="2155818" y="1509710"/>
              <a:ext cx="106363" cy="66675"/>
            </a:xfrm>
            <a:custGeom>
              <a:avLst/>
              <a:gdLst/>
              <a:ahLst/>
              <a:cxnLst>
                <a:cxn ang="0">
                  <a:pos x="43" y="0"/>
                </a:cxn>
                <a:cxn ang="0">
                  <a:pos x="53" y="1"/>
                </a:cxn>
                <a:cxn ang="0">
                  <a:pos x="58" y="2"/>
                </a:cxn>
                <a:cxn ang="0">
                  <a:pos x="63" y="8"/>
                </a:cxn>
                <a:cxn ang="0">
                  <a:pos x="65" y="16"/>
                </a:cxn>
                <a:cxn ang="0">
                  <a:pos x="67" y="23"/>
                </a:cxn>
                <a:cxn ang="0">
                  <a:pos x="65" y="26"/>
                </a:cxn>
                <a:cxn ang="0">
                  <a:pos x="63" y="28"/>
                </a:cxn>
                <a:cxn ang="0">
                  <a:pos x="61" y="31"/>
                </a:cxn>
                <a:cxn ang="0">
                  <a:pos x="58" y="34"/>
                </a:cxn>
                <a:cxn ang="0">
                  <a:pos x="56" y="38"/>
                </a:cxn>
                <a:cxn ang="0">
                  <a:pos x="50" y="41"/>
                </a:cxn>
                <a:cxn ang="0">
                  <a:pos x="46" y="42"/>
                </a:cxn>
                <a:cxn ang="0">
                  <a:pos x="43" y="42"/>
                </a:cxn>
                <a:cxn ang="0">
                  <a:pos x="41" y="41"/>
                </a:cxn>
                <a:cxn ang="0">
                  <a:pos x="35" y="35"/>
                </a:cxn>
                <a:cxn ang="0">
                  <a:pos x="34" y="32"/>
                </a:cxn>
                <a:cxn ang="0">
                  <a:pos x="32" y="28"/>
                </a:cxn>
                <a:cxn ang="0">
                  <a:pos x="30" y="23"/>
                </a:cxn>
                <a:cxn ang="0">
                  <a:pos x="30" y="20"/>
                </a:cxn>
                <a:cxn ang="0">
                  <a:pos x="27" y="19"/>
                </a:cxn>
                <a:cxn ang="0">
                  <a:pos x="13" y="21"/>
                </a:cxn>
                <a:cxn ang="0">
                  <a:pos x="8" y="21"/>
                </a:cxn>
                <a:cxn ang="0">
                  <a:pos x="2" y="19"/>
                </a:cxn>
                <a:cxn ang="0">
                  <a:pos x="1" y="15"/>
                </a:cxn>
                <a:cxn ang="0">
                  <a:pos x="0" y="12"/>
                </a:cxn>
                <a:cxn ang="0">
                  <a:pos x="0" y="6"/>
                </a:cxn>
                <a:cxn ang="0">
                  <a:pos x="1" y="5"/>
                </a:cxn>
                <a:cxn ang="0">
                  <a:pos x="8" y="2"/>
                </a:cxn>
                <a:cxn ang="0">
                  <a:pos x="30" y="2"/>
                </a:cxn>
                <a:cxn ang="0">
                  <a:pos x="35" y="1"/>
                </a:cxn>
                <a:cxn ang="0">
                  <a:pos x="43" y="0"/>
                </a:cxn>
              </a:cxnLst>
              <a:rect l="0" t="0" r="r" b="b"/>
              <a:pathLst>
                <a:path w="67" h="42">
                  <a:moveTo>
                    <a:pt x="43" y="0"/>
                  </a:moveTo>
                  <a:lnTo>
                    <a:pt x="53" y="1"/>
                  </a:lnTo>
                  <a:lnTo>
                    <a:pt x="58" y="2"/>
                  </a:lnTo>
                  <a:lnTo>
                    <a:pt x="63" y="8"/>
                  </a:lnTo>
                  <a:lnTo>
                    <a:pt x="65" y="16"/>
                  </a:lnTo>
                  <a:lnTo>
                    <a:pt x="67" y="23"/>
                  </a:lnTo>
                  <a:lnTo>
                    <a:pt x="65" y="26"/>
                  </a:lnTo>
                  <a:lnTo>
                    <a:pt x="63" y="28"/>
                  </a:lnTo>
                  <a:lnTo>
                    <a:pt x="61" y="31"/>
                  </a:lnTo>
                  <a:lnTo>
                    <a:pt x="58" y="34"/>
                  </a:lnTo>
                  <a:lnTo>
                    <a:pt x="56" y="38"/>
                  </a:lnTo>
                  <a:lnTo>
                    <a:pt x="50" y="41"/>
                  </a:lnTo>
                  <a:lnTo>
                    <a:pt x="46" y="42"/>
                  </a:lnTo>
                  <a:lnTo>
                    <a:pt x="43" y="42"/>
                  </a:lnTo>
                  <a:lnTo>
                    <a:pt x="41" y="41"/>
                  </a:lnTo>
                  <a:lnTo>
                    <a:pt x="35" y="35"/>
                  </a:lnTo>
                  <a:lnTo>
                    <a:pt x="34" y="32"/>
                  </a:lnTo>
                  <a:lnTo>
                    <a:pt x="32" y="28"/>
                  </a:lnTo>
                  <a:lnTo>
                    <a:pt x="30" y="23"/>
                  </a:lnTo>
                  <a:lnTo>
                    <a:pt x="30" y="20"/>
                  </a:lnTo>
                  <a:lnTo>
                    <a:pt x="27" y="19"/>
                  </a:lnTo>
                  <a:lnTo>
                    <a:pt x="13" y="21"/>
                  </a:lnTo>
                  <a:lnTo>
                    <a:pt x="8" y="21"/>
                  </a:lnTo>
                  <a:lnTo>
                    <a:pt x="2" y="19"/>
                  </a:lnTo>
                  <a:lnTo>
                    <a:pt x="1" y="15"/>
                  </a:lnTo>
                  <a:lnTo>
                    <a:pt x="0" y="12"/>
                  </a:lnTo>
                  <a:lnTo>
                    <a:pt x="0" y="6"/>
                  </a:lnTo>
                  <a:lnTo>
                    <a:pt x="1" y="5"/>
                  </a:lnTo>
                  <a:lnTo>
                    <a:pt x="8" y="2"/>
                  </a:lnTo>
                  <a:lnTo>
                    <a:pt x="30" y="2"/>
                  </a:lnTo>
                  <a:lnTo>
                    <a:pt x="35" y="1"/>
                  </a:lnTo>
                  <a:lnTo>
                    <a:pt x="43"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0F230AFF-4B04-49EE-BF10-6EACADA9ACFF}"/>
                </a:ext>
              </a:extLst>
            </p:cNvPr>
            <p:cNvSpPr>
              <a:spLocks/>
            </p:cNvSpPr>
            <p:nvPr/>
          </p:nvSpPr>
          <p:spPr bwMode="auto">
            <a:xfrm>
              <a:off x="2287582" y="1498596"/>
              <a:ext cx="77788" cy="38100"/>
            </a:xfrm>
            <a:custGeom>
              <a:avLst/>
              <a:gdLst/>
              <a:ahLst/>
              <a:cxnLst>
                <a:cxn ang="0">
                  <a:pos x="26" y="0"/>
                </a:cxn>
                <a:cxn ang="0">
                  <a:pos x="33" y="0"/>
                </a:cxn>
                <a:cxn ang="0">
                  <a:pos x="36" y="1"/>
                </a:cxn>
                <a:cxn ang="0">
                  <a:pos x="38" y="4"/>
                </a:cxn>
                <a:cxn ang="0">
                  <a:pos x="42" y="5"/>
                </a:cxn>
                <a:cxn ang="0">
                  <a:pos x="45" y="5"/>
                </a:cxn>
                <a:cxn ang="0">
                  <a:pos x="48" y="7"/>
                </a:cxn>
                <a:cxn ang="0">
                  <a:pos x="49" y="8"/>
                </a:cxn>
                <a:cxn ang="0">
                  <a:pos x="49" y="18"/>
                </a:cxn>
                <a:cxn ang="0">
                  <a:pos x="48" y="19"/>
                </a:cxn>
                <a:cxn ang="0">
                  <a:pos x="45" y="20"/>
                </a:cxn>
                <a:cxn ang="0">
                  <a:pos x="32" y="22"/>
                </a:cxn>
                <a:cxn ang="0">
                  <a:pos x="15" y="24"/>
                </a:cxn>
                <a:cxn ang="0">
                  <a:pos x="6" y="24"/>
                </a:cxn>
                <a:cxn ang="0">
                  <a:pos x="3" y="23"/>
                </a:cxn>
                <a:cxn ang="0">
                  <a:pos x="0" y="20"/>
                </a:cxn>
                <a:cxn ang="0">
                  <a:pos x="0" y="19"/>
                </a:cxn>
                <a:cxn ang="0">
                  <a:pos x="1" y="15"/>
                </a:cxn>
                <a:cxn ang="0">
                  <a:pos x="6" y="11"/>
                </a:cxn>
                <a:cxn ang="0">
                  <a:pos x="14" y="7"/>
                </a:cxn>
                <a:cxn ang="0">
                  <a:pos x="21" y="2"/>
                </a:cxn>
                <a:cxn ang="0">
                  <a:pos x="26" y="0"/>
                </a:cxn>
              </a:cxnLst>
              <a:rect l="0" t="0" r="r" b="b"/>
              <a:pathLst>
                <a:path w="49" h="24">
                  <a:moveTo>
                    <a:pt x="26" y="0"/>
                  </a:moveTo>
                  <a:lnTo>
                    <a:pt x="33" y="0"/>
                  </a:lnTo>
                  <a:lnTo>
                    <a:pt x="36" y="1"/>
                  </a:lnTo>
                  <a:lnTo>
                    <a:pt x="38" y="4"/>
                  </a:lnTo>
                  <a:lnTo>
                    <a:pt x="42" y="5"/>
                  </a:lnTo>
                  <a:lnTo>
                    <a:pt x="45" y="5"/>
                  </a:lnTo>
                  <a:lnTo>
                    <a:pt x="48" y="7"/>
                  </a:lnTo>
                  <a:lnTo>
                    <a:pt x="49" y="8"/>
                  </a:lnTo>
                  <a:lnTo>
                    <a:pt x="49" y="18"/>
                  </a:lnTo>
                  <a:lnTo>
                    <a:pt x="48" y="19"/>
                  </a:lnTo>
                  <a:lnTo>
                    <a:pt x="45" y="20"/>
                  </a:lnTo>
                  <a:lnTo>
                    <a:pt x="32" y="22"/>
                  </a:lnTo>
                  <a:lnTo>
                    <a:pt x="15" y="24"/>
                  </a:lnTo>
                  <a:lnTo>
                    <a:pt x="6" y="24"/>
                  </a:lnTo>
                  <a:lnTo>
                    <a:pt x="3" y="23"/>
                  </a:lnTo>
                  <a:lnTo>
                    <a:pt x="0" y="20"/>
                  </a:lnTo>
                  <a:lnTo>
                    <a:pt x="0" y="19"/>
                  </a:lnTo>
                  <a:lnTo>
                    <a:pt x="1" y="15"/>
                  </a:lnTo>
                  <a:lnTo>
                    <a:pt x="6" y="11"/>
                  </a:lnTo>
                  <a:lnTo>
                    <a:pt x="14" y="7"/>
                  </a:lnTo>
                  <a:lnTo>
                    <a:pt x="21" y="2"/>
                  </a:lnTo>
                  <a:lnTo>
                    <a:pt x="26"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8D2C99C4-7B3F-4416-BF1B-E3F3EDA54F4E}"/>
                </a:ext>
              </a:extLst>
            </p:cNvPr>
            <p:cNvSpPr>
              <a:spLocks/>
            </p:cNvSpPr>
            <p:nvPr/>
          </p:nvSpPr>
          <p:spPr bwMode="auto">
            <a:xfrm>
              <a:off x="2282818" y="1463671"/>
              <a:ext cx="39688" cy="23813"/>
            </a:xfrm>
            <a:custGeom>
              <a:avLst/>
              <a:gdLst/>
              <a:ahLst/>
              <a:cxnLst>
                <a:cxn ang="0">
                  <a:pos x="6" y="0"/>
                </a:cxn>
                <a:cxn ang="0">
                  <a:pos x="13" y="0"/>
                </a:cxn>
                <a:cxn ang="0">
                  <a:pos x="21" y="3"/>
                </a:cxn>
                <a:cxn ang="0">
                  <a:pos x="25" y="9"/>
                </a:cxn>
                <a:cxn ang="0">
                  <a:pos x="25" y="13"/>
                </a:cxn>
                <a:cxn ang="0">
                  <a:pos x="19" y="15"/>
                </a:cxn>
                <a:cxn ang="0">
                  <a:pos x="13" y="15"/>
                </a:cxn>
                <a:cxn ang="0">
                  <a:pos x="6" y="12"/>
                </a:cxn>
                <a:cxn ang="0">
                  <a:pos x="2" y="9"/>
                </a:cxn>
                <a:cxn ang="0">
                  <a:pos x="0" y="5"/>
                </a:cxn>
                <a:cxn ang="0">
                  <a:pos x="6" y="0"/>
                </a:cxn>
              </a:cxnLst>
              <a:rect l="0" t="0" r="r" b="b"/>
              <a:pathLst>
                <a:path w="25" h="15">
                  <a:moveTo>
                    <a:pt x="6" y="0"/>
                  </a:moveTo>
                  <a:lnTo>
                    <a:pt x="13" y="0"/>
                  </a:lnTo>
                  <a:lnTo>
                    <a:pt x="21" y="3"/>
                  </a:lnTo>
                  <a:lnTo>
                    <a:pt x="25" y="9"/>
                  </a:lnTo>
                  <a:lnTo>
                    <a:pt x="25" y="13"/>
                  </a:lnTo>
                  <a:lnTo>
                    <a:pt x="19" y="15"/>
                  </a:lnTo>
                  <a:lnTo>
                    <a:pt x="13" y="15"/>
                  </a:lnTo>
                  <a:lnTo>
                    <a:pt x="6" y="12"/>
                  </a:lnTo>
                  <a:lnTo>
                    <a:pt x="2" y="9"/>
                  </a:lnTo>
                  <a:lnTo>
                    <a:pt x="0" y="5"/>
                  </a:lnTo>
                  <a:lnTo>
                    <a:pt x="6"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5E05A778-2E71-4C32-A739-FB0877251BA8}"/>
                </a:ext>
              </a:extLst>
            </p:cNvPr>
            <p:cNvSpPr>
              <a:spLocks/>
            </p:cNvSpPr>
            <p:nvPr/>
          </p:nvSpPr>
          <p:spPr bwMode="auto">
            <a:xfrm>
              <a:off x="2251069" y="1389059"/>
              <a:ext cx="349250" cy="104775"/>
            </a:xfrm>
            <a:custGeom>
              <a:avLst/>
              <a:gdLst/>
              <a:ahLst/>
              <a:cxnLst>
                <a:cxn ang="0">
                  <a:pos x="1" y="0"/>
                </a:cxn>
                <a:cxn ang="0">
                  <a:pos x="4" y="3"/>
                </a:cxn>
                <a:cxn ang="0">
                  <a:pos x="11" y="4"/>
                </a:cxn>
                <a:cxn ang="0">
                  <a:pos x="19" y="7"/>
                </a:cxn>
                <a:cxn ang="0">
                  <a:pos x="26" y="10"/>
                </a:cxn>
                <a:cxn ang="0">
                  <a:pos x="35" y="13"/>
                </a:cxn>
                <a:cxn ang="0">
                  <a:pos x="42" y="14"/>
                </a:cxn>
                <a:cxn ang="0">
                  <a:pos x="46" y="15"/>
                </a:cxn>
                <a:cxn ang="0">
                  <a:pos x="52" y="17"/>
                </a:cxn>
                <a:cxn ang="0">
                  <a:pos x="59" y="19"/>
                </a:cxn>
                <a:cxn ang="0">
                  <a:pos x="67" y="25"/>
                </a:cxn>
                <a:cxn ang="0">
                  <a:pos x="74" y="32"/>
                </a:cxn>
                <a:cxn ang="0">
                  <a:pos x="81" y="36"/>
                </a:cxn>
                <a:cxn ang="0">
                  <a:pos x="87" y="41"/>
                </a:cxn>
                <a:cxn ang="0">
                  <a:pos x="94" y="45"/>
                </a:cxn>
                <a:cxn ang="0">
                  <a:pos x="102" y="47"/>
                </a:cxn>
                <a:cxn ang="0">
                  <a:pos x="117" y="45"/>
                </a:cxn>
                <a:cxn ang="0">
                  <a:pos x="135" y="47"/>
                </a:cxn>
                <a:cxn ang="0">
                  <a:pos x="145" y="47"/>
                </a:cxn>
                <a:cxn ang="0">
                  <a:pos x="157" y="48"/>
                </a:cxn>
                <a:cxn ang="0">
                  <a:pos x="171" y="48"/>
                </a:cxn>
                <a:cxn ang="0">
                  <a:pos x="182" y="47"/>
                </a:cxn>
                <a:cxn ang="0">
                  <a:pos x="195" y="47"/>
                </a:cxn>
                <a:cxn ang="0">
                  <a:pos x="204" y="48"/>
                </a:cxn>
                <a:cxn ang="0">
                  <a:pos x="212" y="51"/>
                </a:cxn>
                <a:cxn ang="0">
                  <a:pos x="219" y="54"/>
                </a:cxn>
                <a:cxn ang="0">
                  <a:pos x="220" y="56"/>
                </a:cxn>
                <a:cxn ang="0">
                  <a:pos x="220" y="58"/>
                </a:cxn>
                <a:cxn ang="0">
                  <a:pos x="213" y="65"/>
                </a:cxn>
                <a:cxn ang="0">
                  <a:pos x="209" y="65"/>
                </a:cxn>
                <a:cxn ang="0">
                  <a:pos x="204" y="66"/>
                </a:cxn>
                <a:cxn ang="0">
                  <a:pos x="187" y="65"/>
                </a:cxn>
                <a:cxn ang="0">
                  <a:pos x="167" y="63"/>
                </a:cxn>
                <a:cxn ang="0">
                  <a:pos x="149" y="62"/>
                </a:cxn>
                <a:cxn ang="0">
                  <a:pos x="137" y="62"/>
                </a:cxn>
                <a:cxn ang="0">
                  <a:pos x="126" y="63"/>
                </a:cxn>
                <a:cxn ang="0">
                  <a:pos x="119" y="65"/>
                </a:cxn>
                <a:cxn ang="0">
                  <a:pos x="116" y="65"/>
                </a:cxn>
                <a:cxn ang="0">
                  <a:pos x="94" y="62"/>
                </a:cxn>
                <a:cxn ang="0">
                  <a:pos x="91" y="60"/>
                </a:cxn>
                <a:cxn ang="0">
                  <a:pos x="83" y="58"/>
                </a:cxn>
                <a:cxn ang="0">
                  <a:pos x="75" y="52"/>
                </a:cxn>
                <a:cxn ang="0">
                  <a:pos x="68" y="47"/>
                </a:cxn>
                <a:cxn ang="0">
                  <a:pos x="63" y="41"/>
                </a:cxn>
                <a:cxn ang="0">
                  <a:pos x="44" y="36"/>
                </a:cxn>
                <a:cxn ang="0">
                  <a:pos x="35" y="33"/>
                </a:cxn>
                <a:cxn ang="0">
                  <a:pos x="26" y="28"/>
                </a:cxn>
                <a:cxn ang="0">
                  <a:pos x="15" y="22"/>
                </a:cxn>
                <a:cxn ang="0">
                  <a:pos x="5" y="17"/>
                </a:cxn>
                <a:cxn ang="0">
                  <a:pos x="3" y="14"/>
                </a:cxn>
                <a:cxn ang="0">
                  <a:pos x="0" y="8"/>
                </a:cxn>
                <a:cxn ang="0">
                  <a:pos x="0" y="4"/>
                </a:cxn>
                <a:cxn ang="0">
                  <a:pos x="1" y="2"/>
                </a:cxn>
                <a:cxn ang="0">
                  <a:pos x="1" y="0"/>
                </a:cxn>
              </a:cxnLst>
              <a:rect l="0" t="0" r="r" b="b"/>
              <a:pathLst>
                <a:path w="220" h="66">
                  <a:moveTo>
                    <a:pt x="1" y="0"/>
                  </a:moveTo>
                  <a:lnTo>
                    <a:pt x="4" y="3"/>
                  </a:lnTo>
                  <a:lnTo>
                    <a:pt x="11" y="4"/>
                  </a:lnTo>
                  <a:lnTo>
                    <a:pt x="19" y="7"/>
                  </a:lnTo>
                  <a:lnTo>
                    <a:pt x="26" y="10"/>
                  </a:lnTo>
                  <a:lnTo>
                    <a:pt x="35" y="13"/>
                  </a:lnTo>
                  <a:lnTo>
                    <a:pt x="42" y="14"/>
                  </a:lnTo>
                  <a:lnTo>
                    <a:pt x="46" y="15"/>
                  </a:lnTo>
                  <a:lnTo>
                    <a:pt x="52" y="17"/>
                  </a:lnTo>
                  <a:lnTo>
                    <a:pt x="59" y="19"/>
                  </a:lnTo>
                  <a:lnTo>
                    <a:pt x="67" y="25"/>
                  </a:lnTo>
                  <a:lnTo>
                    <a:pt x="74" y="32"/>
                  </a:lnTo>
                  <a:lnTo>
                    <a:pt x="81" y="36"/>
                  </a:lnTo>
                  <a:lnTo>
                    <a:pt x="87" y="41"/>
                  </a:lnTo>
                  <a:lnTo>
                    <a:pt x="94" y="45"/>
                  </a:lnTo>
                  <a:lnTo>
                    <a:pt x="102" y="47"/>
                  </a:lnTo>
                  <a:lnTo>
                    <a:pt x="117" y="45"/>
                  </a:lnTo>
                  <a:lnTo>
                    <a:pt x="135" y="47"/>
                  </a:lnTo>
                  <a:lnTo>
                    <a:pt x="145" y="47"/>
                  </a:lnTo>
                  <a:lnTo>
                    <a:pt x="157" y="48"/>
                  </a:lnTo>
                  <a:lnTo>
                    <a:pt x="171" y="48"/>
                  </a:lnTo>
                  <a:lnTo>
                    <a:pt x="182" y="47"/>
                  </a:lnTo>
                  <a:lnTo>
                    <a:pt x="195" y="47"/>
                  </a:lnTo>
                  <a:lnTo>
                    <a:pt x="204" y="48"/>
                  </a:lnTo>
                  <a:lnTo>
                    <a:pt x="212" y="51"/>
                  </a:lnTo>
                  <a:lnTo>
                    <a:pt x="219" y="54"/>
                  </a:lnTo>
                  <a:lnTo>
                    <a:pt x="220" y="56"/>
                  </a:lnTo>
                  <a:lnTo>
                    <a:pt x="220" y="58"/>
                  </a:lnTo>
                  <a:lnTo>
                    <a:pt x="213" y="65"/>
                  </a:lnTo>
                  <a:lnTo>
                    <a:pt x="209" y="65"/>
                  </a:lnTo>
                  <a:lnTo>
                    <a:pt x="204" y="66"/>
                  </a:lnTo>
                  <a:lnTo>
                    <a:pt x="187" y="65"/>
                  </a:lnTo>
                  <a:lnTo>
                    <a:pt x="167" y="63"/>
                  </a:lnTo>
                  <a:lnTo>
                    <a:pt x="149" y="62"/>
                  </a:lnTo>
                  <a:lnTo>
                    <a:pt x="137" y="62"/>
                  </a:lnTo>
                  <a:lnTo>
                    <a:pt x="126" y="63"/>
                  </a:lnTo>
                  <a:lnTo>
                    <a:pt x="119" y="65"/>
                  </a:lnTo>
                  <a:lnTo>
                    <a:pt x="116" y="65"/>
                  </a:lnTo>
                  <a:lnTo>
                    <a:pt x="94" y="62"/>
                  </a:lnTo>
                  <a:lnTo>
                    <a:pt x="91" y="60"/>
                  </a:lnTo>
                  <a:lnTo>
                    <a:pt x="83" y="58"/>
                  </a:lnTo>
                  <a:lnTo>
                    <a:pt x="75" y="52"/>
                  </a:lnTo>
                  <a:lnTo>
                    <a:pt x="68" y="47"/>
                  </a:lnTo>
                  <a:lnTo>
                    <a:pt x="63" y="41"/>
                  </a:lnTo>
                  <a:lnTo>
                    <a:pt x="44" y="36"/>
                  </a:lnTo>
                  <a:lnTo>
                    <a:pt x="35" y="33"/>
                  </a:lnTo>
                  <a:lnTo>
                    <a:pt x="26" y="28"/>
                  </a:lnTo>
                  <a:lnTo>
                    <a:pt x="15" y="22"/>
                  </a:lnTo>
                  <a:lnTo>
                    <a:pt x="5" y="17"/>
                  </a:lnTo>
                  <a:lnTo>
                    <a:pt x="3" y="14"/>
                  </a:lnTo>
                  <a:lnTo>
                    <a:pt x="0" y="8"/>
                  </a:lnTo>
                  <a:lnTo>
                    <a:pt x="0" y="4"/>
                  </a:lnTo>
                  <a:lnTo>
                    <a:pt x="1" y="2"/>
                  </a:lnTo>
                  <a:lnTo>
                    <a:pt x="1"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7FBB33EF-5036-4123-B0BD-00AACC6E9C34}"/>
                </a:ext>
              </a:extLst>
            </p:cNvPr>
            <p:cNvSpPr>
              <a:spLocks/>
            </p:cNvSpPr>
            <p:nvPr/>
          </p:nvSpPr>
          <p:spPr bwMode="auto">
            <a:xfrm>
              <a:off x="3713154" y="1681160"/>
              <a:ext cx="192088" cy="84138"/>
            </a:xfrm>
            <a:custGeom>
              <a:avLst/>
              <a:gdLst/>
              <a:ahLst/>
              <a:cxnLst>
                <a:cxn ang="0">
                  <a:pos x="9" y="0"/>
                </a:cxn>
                <a:cxn ang="0">
                  <a:pos x="15" y="0"/>
                </a:cxn>
                <a:cxn ang="0">
                  <a:pos x="24" y="1"/>
                </a:cxn>
                <a:cxn ang="0">
                  <a:pos x="32" y="4"/>
                </a:cxn>
                <a:cxn ang="0">
                  <a:pos x="37" y="8"/>
                </a:cxn>
                <a:cxn ang="0">
                  <a:pos x="43" y="11"/>
                </a:cxn>
                <a:cxn ang="0">
                  <a:pos x="48" y="11"/>
                </a:cxn>
                <a:cxn ang="0">
                  <a:pos x="56" y="9"/>
                </a:cxn>
                <a:cxn ang="0">
                  <a:pos x="76" y="7"/>
                </a:cxn>
                <a:cxn ang="0">
                  <a:pos x="82" y="5"/>
                </a:cxn>
                <a:cxn ang="0">
                  <a:pos x="88" y="3"/>
                </a:cxn>
                <a:cxn ang="0">
                  <a:pos x="93" y="3"/>
                </a:cxn>
                <a:cxn ang="0">
                  <a:pos x="102" y="4"/>
                </a:cxn>
                <a:cxn ang="0">
                  <a:pos x="111" y="8"/>
                </a:cxn>
                <a:cxn ang="0">
                  <a:pos x="119" y="13"/>
                </a:cxn>
                <a:cxn ang="0">
                  <a:pos x="121" y="16"/>
                </a:cxn>
                <a:cxn ang="0">
                  <a:pos x="121" y="19"/>
                </a:cxn>
                <a:cxn ang="0">
                  <a:pos x="118" y="24"/>
                </a:cxn>
                <a:cxn ang="0">
                  <a:pos x="115" y="27"/>
                </a:cxn>
                <a:cxn ang="0">
                  <a:pos x="114" y="30"/>
                </a:cxn>
                <a:cxn ang="0">
                  <a:pos x="110" y="34"/>
                </a:cxn>
                <a:cxn ang="0">
                  <a:pos x="100" y="34"/>
                </a:cxn>
                <a:cxn ang="0">
                  <a:pos x="92" y="37"/>
                </a:cxn>
                <a:cxn ang="0">
                  <a:pos x="87" y="40"/>
                </a:cxn>
                <a:cxn ang="0">
                  <a:pos x="81" y="44"/>
                </a:cxn>
                <a:cxn ang="0">
                  <a:pos x="73" y="48"/>
                </a:cxn>
                <a:cxn ang="0">
                  <a:pos x="62" y="52"/>
                </a:cxn>
                <a:cxn ang="0">
                  <a:pos x="56" y="53"/>
                </a:cxn>
                <a:cxn ang="0">
                  <a:pos x="52" y="53"/>
                </a:cxn>
                <a:cxn ang="0">
                  <a:pos x="47" y="50"/>
                </a:cxn>
                <a:cxn ang="0">
                  <a:pos x="44" y="48"/>
                </a:cxn>
                <a:cxn ang="0">
                  <a:pos x="41" y="42"/>
                </a:cxn>
                <a:cxn ang="0">
                  <a:pos x="37" y="38"/>
                </a:cxn>
                <a:cxn ang="0">
                  <a:pos x="30" y="37"/>
                </a:cxn>
                <a:cxn ang="0">
                  <a:pos x="24" y="37"/>
                </a:cxn>
                <a:cxn ang="0">
                  <a:pos x="18" y="38"/>
                </a:cxn>
                <a:cxn ang="0">
                  <a:pos x="13" y="35"/>
                </a:cxn>
                <a:cxn ang="0">
                  <a:pos x="9" y="31"/>
                </a:cxn>
                <a:cxn ang="0">
                  <a:pos x="3" y="20"/>
                </a:cxn>
                <a:cxn ang="0">
                  <a:pos x="2" y="16"/>
                </a:cxn>
                <a:cxn ang="0">
                  <a:pos x="0" y="13"/>
                </a:cxn>
                <a:cxn ang="0">
                  <a:pos x="0" y="9"/>
                </a:cxn>
                <a:cxn ang="0">
                  <a:pos x="2" y="7"/>
                </a:cxn>
                <a:cxn ang="0">
                  <a:pos x="9" y="0"/>
                </a:cxn>
              </a:cxnLst>
              <a:rect l="0" t="0" r="r" b="b"/>
              <a:pathLst>
                <a:path w="121" h="53">
                  <a:moveTo>
                    <a:pt x="9" y="0"/>
                  </a:moveTo>
                  <a:lnTo>
                    <a:pt x="15" y="0"/>
                  </a:lnTo>
                  <a:lnTo>
                    <a:pt x="24" y="1"/>
                  </a:lnTo>
                  <a:lnTo>
                    <a:pt x="32" y="4"/>
                  </a:lnTo>
                  <a:lnTo>
                    <a:pt x="37" y="8"/>
                  </a:lnTo>
                  <a:lnTo>
                    <a:pt x="43" y="11"/>
                  </a:lnTo>
                  <a:lnTo>
                    <a:pt x="48" y="11"/>
                  </a:lnTo>
                  <a:lnTo>
                    <a:pt x="56" y="9"/>
                  </a:lnTo>
                  <a:lnTo>
                    <a:pt x="76" y="7"/>
                  </a:lnTo>
                  <a:lnTo>
                    <a:pt x="82" y="5"/>
                  </a:lnTo>
                  <a:lnTo>
                    <a:pt x="88" y="3"/>
                  </a:lnTo>
                  <a:lnTo>
                    <a:pt x="93" y="3"/>
                  </a:lnTo>
                  <a:lnTo>
                    <a:pt x="102" y="4"/>
                  </a:lnTo>
                  <a:lnTo>
                    <a:pt x="111" y="8"/>
                  </a:lnTo>
                  <a:lnTo>
                    <a:pt x="119" y="13"/>
                  </a:lnTo>
                  <a:lnTo>
                    <a:pt x="121" y="16"/>
                  </a:lnTo>
                  <a:lnTo>
                    <a:pt x="121" y="19"/>
                  </a:lnTo>
                  <a:lnTo>
                    <a:pt x="118" y="24"/>
                  </a:lnTo>
                  <a:lnTo>
                    <a:pt x="115" y="27"/>
                  </a:lnTo>
                  <a:lnTo>
                    <a:pt x="114" y="30"/>
                  </a:lnTo>
                  <a:lnTo>
                    <a:pt x="110" y="34"/>
                  </a:lnTo>
                  <a:lnTo>
                    <a:pt x="100" y="34"/>
                  </a:lnTo>
                  <a:lnTo>
                    <a:pt x="92" y="37"/>
                  </a:lnTo>
                  <a:lnTo>
                    <a:pt x="87" y="40"/>
                  </a:lnTo>
                  <a:lnTo>
                    <a:pt x="81" y="44"/>
                  </a:lnTo>
                  <a:lnTo>
                    <a:pt x="73" y="48"/>
                  </a:lnTo>
                  <a:lnTo>
                    <a:pt x="62" y="52"/>
                  </a:lnTo>
                  <a:lnTo>
                    <a:pt x="56" y="53"/>
                  </a:lnTo>
                  <a:lnTo>
                    <a:pt x="52" y="53"/>
                  </a:lnTo>
                  <a:lnTo>
                    <a:pt x="47" y="50"/>
                  </a:lnTo>
                  <a:lnTo>
                    <a:pt x="44" y="48"/>
                  </a:lnTo>
                  <a:lnTo>
                    <a:pt x="41" y="42"/>
                  </a:lnTo>
                  <a:lnTo>
                    <a:pt x="37" y="38"/>
                  </a:lnTo>
                  <a:lnTo>
                    <a:pt x="30" y="37"/>
                  </a:lnTo>
                  <a:lnTo>
                    <a:pt x="24" y="37"/>
                  </a:lnTo>
                  <a:lnTo>
                    <a:pt x="18" y="38"/>
                  </a:lnTo>
                  <a:lnTo>
                    <a:pt x="13" y="35"/>
                  </a:lnTo>
                  <a:lnTo>
                    <a:pt x="9" y="31"/>
                  </a:lnTo>
                  <a:lnTo>
                    <a:pt x="3" y="20"/>
                  </a:lnTo>
                  <a:lnTo>
                    <a:pt x="2" y="16"/>
                  </a:lnTo>
                  <a:lnTo>
                    <a:pt x="0" y="13"/>
                  </a:lnTo>
                  <a:lnTo>
                    <a:pt x="0" y="9"/>
                  </a:lnTo>
                  <a:lnTo>
                    <a:pt x="2" y="7"/>
                  </a:lnTo>
                  <a:lnTo>
                    <a:pt x="9"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95FC150E-DDF3-48CD-8AE6-ED07F1238A1C}"/>
                </a:ext>
              </a:extLst>
            </p:cNvPr>
            <p:cNvSpPr>
              <a:spLocks/>
            </p:cNvSpPr>
            <p:nvPr/>
          </p:nvSpPr>
          <p:spPr bwMode="auto">
            <a:xfrm>
              <a:off x="2747955" y="1125535"/>
              <a:ext cx="1104898" cy="711199"/>
            </a:xfrm>
            <a:custGeom>
              <a:avLst/>
              <a:gdLst/>
              <a:ahLst/>
              <a:cxnLst>
                <a:cxn ang="0">
                  <a:pos x="498" y="13"/>
                </a:cxn>
                <a:cxn ang="0">
                  <a:pos x="472" y="26"/>
                </a:cxn>
                <a:cxn ang="0">
                  <a:pos x="401" y="33"/>
                </a:cxn>
                <a:cxn ang="0">
                  <a:pos x="468" y="35"/>
                </a:cxn>
                <a:cxn ang="0">
                  <a:pos x="524" y="20"/>
                </a:cxn>
                <a:cxn ang="0">
                  <a:pos x="558" y="20"/>
                </a:cxn>
                <a:cxn ang="0">
                  <a:pos x="582" y="66"/>
                </a:cxn>
                <a:cxn ang="0">
                  <a:pos x="619" y="105"/>
                </a:cxn>
                <a:cxn ang="0">
                  <a:pos x="692" y="80"/>
                </a:cxn>
                <a:cxn ang="0">
                  <a:pos x="659" y="121"/>
                </a:cxn>
                <a:cxn ang="0">
                  <a:pos x="619" y="180"/>
                </a:cxn>
                <a:cxn ang="0">
                  <a:pos x="637" y="191"/>
                </a:cxn>
                <a:cxn ang="0">
                  <a:pos x="623" y="226"/>
                </a:cxn>
                <a:cxn ang="0">
                  <a:pos x="578" y="239"/>
                </a:cxn>
                <a:cxn ang="0">
                  <a:pos x="585" y="276"/>
                </a:cxn>
                <a:cxn ang="0">
                  <a:pos x="574" y="300"/>
                </a:cxn>
                <a:cxn ang="0">
                  <a:pos x="559" y="277"/>
                </a:cxn>
                <a:cxn ang="0">
                  <a:pos x="539" y="288"/>
                </a:cxn>
                <a:cxn ang="0">
                  <a:pos x="566" y="310"/>
                </a:cxn>
                <a:cxn ang="0">
                  <a:pos x="550" y="311"/>
                </a:cxn>
                <a:cxn ang="0">
                  <a:pos x="465" y="328"/>
                </a:cxn>
                <a:cxn ang="0">
                  <a:pos x="440" y="359"/>
                </a:cxn>
                <a:cxn ang="0">
                  <a:pos x="375" y="373"/>
                </a:cxn>
                <a:cxn ang="0">
                  <a:pos x="373" y="390"/>
                </a:cxn>
                <a:cxn ang="0">
                  <a:pos x="358" y="402"/>
                </a:cxn>
                <a:cxn ang="0">
                  <a:pos x="346" y="439"/>
                </a:cxn>
                <a:cxn ang="0">
                  <a:pos x="317" y="440"/>
                </a:cxn>
                <a:cxn ang="0">
                  <a:pos x="310" y="432"/>
                </a:cxn>
                <a:cxn ang="0">
                  <a:pos x="279" y="422"/>
                </a:cxn>
                <a:cxn ang="0">
                  <a:pos x="249" y="381"/>
                </a:cxn>
                <a:cxn ang="0">
                  <a:pos x="231" y="370"/>
                </a:cxn>
                <a:cxn ang="0">
                  <a:pos x="221" y="333"/>
                </a:cxn>
                <a:cxn ang="0">
                  <a:pos x="228" y="318"/>
                </a:cxn>
                <a:cxn ang="0">
                  <a:pos x="215" y="287"/>
                </a:cxn>
                <a:cxn ang="0">
                  <a:pos x="239" y="303"/>
                </a:cxn>
                <a:cxn ang="0">
                  <a:pos x="249" y="313"/>
                </a:cxn>
                <a:cxn ang="0">
                  <a:pos x="249" y="287"/>
                </a:cxn>
                <a:cxn ang="0">
                  <a:pos x="219" y="269"/>
                </a:cxn>
                <a:cxn ang="0">
                  <a:pos x="205" y="287"/>
                </a:cxn>
                <a:cxn ang="0">
                  <a:pos x="194" y="243"/>
                </a:cxn>
                <a:cxn ang="0">
                  <a:pos x="146" y="210"/>
                </a:cxn>
                <a:cxn ang="0">
                  <a:pos x="79" y="205"/>
                </a:cxn>
                <a:cxn ang="0">
                  <a:pos x="71" y="184"/>
                </a:cxn>
                <a:cxn ang="0">
                  <a:pos x="52" y="214"/>
                </a:cxn>
                <a:cxn ang="0">
                  <a:pos x="16" y="188"/>
                </a:cxn>
                <a:cxn ang="0">
                  <a:pos x="27" y="174"/>
                </a:cxn>
                <a:cxn ang="0">
                  <a:pos x="57" y="148"/>
                </a:cxn>
                <a:cxn ang="0">
                  <a:pos x="86" y="126"/>
                </a:cxn>
                <a:cxn ang="0">
                  <a:pos x="113" y="111"/>
                </a:cxn>
                <a:cxn ang="0">
                  <a:pos x="127" y="92"/>
                </a:cxn>
                <a:cxn ang="0">
                  <a:pos x="211" y="80"/>
                </a:cxn>
                <a:cxn ang="0">
                  <a:pos x="256" y="68"/>
                </a:cxn>
                <a:cxn ang="0">
                  <a:pos x="268" y="42"/>
                </a:cxn>
                <a:cxn ang="0">
                  <a:pos x="279" y="58"/>
                </a:cxn>
                <a:cxn ang="0">
                  <a:pos x="305" y="28"/>
                </a:cxn>
                <a:cxn ang="0">
                  <a:pos x="377" y="6"/>
                </a:cxn>
              </a:cxnLst>
              <a:rect l="0" t="0" r="r" b="b"/>
              <a:pathLst>
                <a:path w="696" h="448">
                  <a:moveTo>
                    <a:pt x="420" y="0"/>
                  </a:moveTo>
                  <a:lnTo>
                    <a:pt x="435" y="0"/>
                  </a:lnTo>
                  <a:lnTo>
                    <a:pt x="455" y="3"/>
                  </a:lnTo>
                  <a:lnTo>
                    <a:pt x="477" y="9"/>
                  </a:lnTo>
                  <a:lnTo>
                    <a:pt x="496" y="11"/>
                  </a:lnTo>
                  <a:lnTo>
                    <a:pt x="498" y="13"/>
                  </a:lnTo>
                  <a:lnTo>
                    <a:pt x="500" y="13"/>
                  </a:lnTo>
                  <a:lnTo>
                    <a:pt x="504" y="17"/>
                  </a:lnTo>
                  <a:lnTo>
                    <a:pt x="502" y="20"/>
                  </a:lnTo>
                  <a:lnTo>
                    <a:pt x="498" y="21"/>
                  </a:lnTo>
                  <a:lnTo>
                    <a:pt x="487" y="24"/>
                  </a:lnTo>
                  <a:lnTo>
                    <a:pt x="472" y="26"/>
                  </a:lnTo>
                  <a:lnTo>
                    <a:pt x="457" y="31"/>
                  </a:lnTo>
                  <a:lnTo>
                    <a:pt x="443" y="33"/>
                  </a:lnTo>
                  <a:lnTo>
                    <a:pt x="431" y="35"/>
                  </a:lnTo>
                  <a:lnTo>
                    <a:pt x="418" y="35"/>
                  </a:lnTo>
                  <a:lnTo>
                    <a:pt x="407" y="33"/>
                  </a:lnTo>
                  <a:lnTo>
                    <a:pt x="401" y="33"/>
                  </a:lnTo>
                  <a:lnTo>
                    <a:pt x="406" y="35"/>
                  </a:lnTo>
                  <a:lnTo>
                    <a:pt x="416" y="36"/>
                  </a:lnTo>
                  <a:lnTo>
                    <a:pt x="428" y="39"/>
                  </a:lnTo>
                  <a:lnTo>
                    <a:pt x="444" y="39"/>
                  </a:lnTo>
                  <a:lnTo>
                    <a:pt x="463" y="36"/>
                  </a:lnTo>
                  <a:lnTo>
                    <a:pt x="468" y="35"/>
                  </a:lnTo>
                  <a:lnTo>
                    <a:pt x="474" y="32"/>
                  </a:lnTo>
                  <a:lnTo>
                    <a:pt x="484" y="29"/>
                  </a:lnTo>
                  <a:lnTo>
                    <a:pt x="495" y="31"/>
                  </a:lnTo>
                  <a:lnTo>
                    <a:pt x="502" y="29"/>
                  </a:lnTo>
                  <a:lnTo>
                    <a:pt x="511" y="25"/>
                  </a:lnTo>
                  <a:lnTo>
                    <a:pt x="524" y="20"/>
                  </a:lnTo>
                  <a:lnTo>
                    <a:pt x="532" y="18"/>
                  </a:lnTo>
                  <a:lnTo>
                    <a:pt x="540" y="20"/>
                  </a:lnTo>
                  <a:lnTo>
                    <a:pt x="547" y="21"/>
                  </a:lnTo>
                  <a:lnTo>
                    <a:pt x="552" y="21"/>
                  </a:lnTo>
                  <a:lnTo>
                    <a:pt x="555" y="20"/>
                  </a:lnTo>
                  <a:lnTo>
                    <a:pt x="558" y="20"/>
                  </a:lnTo>
                  <a:lnTo>
                    <a:pt x="563" y="18"/>
                  </a:lnTo>
                  <a:lnTo>
                    <a:pt x="569" y="20"/>
                  </a:lnTo>
                  <a:lnTo>
                    <a:pt x="571" y="25"/>
                  </a:lnTo>
                  <a:lnTo>
                    <a:pt x="573" y="35"/>
                  </a:lnTo>
                  <a:lnTo>
                    <a:pt x="578" y="57"/>
                  </a:lnTo>
                  <a:lnTo>
                    <a:pt x="582" y="66"/>
                  </a:lnTo>
                  <a:lnTo>
                    <a:pt x="588" y="74"/>
                  </a:lnTo>
                  <a:lnTo>
                    <a:pt x="592" y="83"/>
                  </a:lnTo>
                  <a:lnTo>
                    <a:pt x="596" y="92"/>
                  </a:lnTo>
                  <a:lnTo>
                    <a:pt x="602" y="99"/>
                  </a:lnTo>
                  <a:lnTo>
                    <a:pt x="610" y="105"/>
                  </a:lnTo>
                  <a:lnTo>
                    <a:pt x="619" y="105"/>
                  </a:lnTo>
                  <a:lnTo>
                    <a:pt x="629" y="99"/>
                  </a:lnTo>
                  <a:lnTo>
                    <a:pt x="647" y="81"/>
                  </a:lnTo>
                  <a:lnTo>
                    <a:pt x="658" y="76"/>
                  </a:lnTo>
                  <a:lnTo>
                    <a:pt x="671" y="74"/>
                  </a:lnTo>
                  <a:lnTo>
                    <a:pt x="682" y="77"/>
                  </a:lnTo>
                  <a:lnTo>
                    <a:pt x="692" y="80"/>
                  </a:lnTo>
                  <a:lnTo>
                    <a:pt x="696" y="84"/>
                  </a:lnTo>
                  <a:lnTo>
                    <a:pt x="696" y="91"/>
                  </a:lnTo>
                  <a:lnTo>
                    <a:pt x="692" y="98"/>
                  </a:lnTo>
                  <a:lnTo>
                    <a:pt x="685" y="105"/>
                  </a:lnTo>
                  <a:lnTo>
                    <a:pt x="669" y="113"/>
                  </a:lnTo>
                  <a:lnTo>
                    <a:pt x="659" y="121"/>
                  </a:lnTo>
                  <a:lnTo>
                    <a:pt x="640" y="140"/>
                  </a:lnTo>
                  <a:lnTo>
                    <a:pt x="633" y="148"/>
                  </a:lnTo>
                  <a:lnTo>
                    <a:pt x="625" y="157"/>
                  </a:lnTo>
                  <a:lnTo>
                    <a:pt x="621" y="163"/>
                  </a:lnTo>
                  <a:lnTo>
                    <a:pt x="618" y="170"/>
                  </a:lnTo>
                  <a:lnTo>
                    <a:pt x="619" y="180"/>
                  </a:lnTo>
                  <a:lnTo>
                    <a:pt x="622" y="184"/>
                  </a:lnTo>
                  <a:lnTo>
                    <a:pt x="623" y="187"/>
                  </a:lnTo>
                  <a:lnTo>
                    <a:pt x="626" y="188"/>
                  </a:lnTo>
                  <a:lnTo>
                    <a:pt x="633" y="188"/>
                  </a:lnTo>
                  <a:lnTo>
                    <a:pt x="636" y="189"/>
                  </a:lnTo>
                  <a:lnTo>
                    <a:pt x="637" y="191"/>
                  </a:lnTo>
                  <a:lnTo>
                    <a:pt x="637" y="192"/>
                  </a:lnTo>
                  <a:lnTo>
                    <a:pt x="632" y="198"/>
                  </a:lnTo>
                  <a:lnTo>
                    <a:pt x="629" y="202"/>
                  </a:lnTo>
                  <a:lnTo>
                    <a:pt x="628" y="205"/>
                  </a:lnTo>
                  <a:lnTo>
                    <a:pt x="625" y="214"/>
                  </a:lnTo>
                  <a:lnTo>
                    <a:pt x="623" y="226"/>
                  </a:lnTo>
                  <a:lnTo>
                    <a:pt x="623" y="240"/>
                  </a:lnTo>
                  <a:lnTo>
                    <a:pt x="622" y="244"/>
                  </a:lnTo>
                  <a:lnTo>
                    <a:pt x="617" y="244"/>
                  </a:lnTo>
                  <a:lnTo>
                    <a:pt x="592" y="236"/>
                  </a:lnTo>
                  <a:lnTo>
                    <a:pt x="584" y="236"/>
                  </a:lnTo>
                  <a:lnTo>
                    <a:pt x="578" y="239"/>
                  </a:lnTo>
                  <a:lnTo>
                    <a:pt x="576" y="244"/>
                  </a:lnTo>
                  <a:lnTo>
                    <a:pt x="576" y="251"/>
                  </a:lnTo>
                  <a:lnTo>
                    <a:pt x="578" y="258"/>
                  </a:lnTo>
                  <a:lnTo>
                    <a:pt x="581" y="266"/>
                  </a:lnTo>
                  <a:lnTo>
                    <a:pt x="582" y="272"/>
                  </a:lnTo>
                  <a:lnTo>
                    <a:pt x="585" y="276"/>
                  </a:lnTo>
                  <a:lnTo>
                    <a:pt x="587" y="280"/>
                  </a:lnTo>
                  <a:lnTo>
                    <a:pt x="588" y="281"/>
                  </a:lnTo>
                  <a:lnTo>
                    <a:pt x="588" y="290"/>
                  </a:lnTo>
                  <a:lnTo>
                    <a:pt x="585" y="295"/>
                  </a:lnTo>
                  <a:lnTo>
                    <a:pt x="582" y="298"/>
                  </a:lnTo>
                  <a:lnTo>
                    <a:pt x="574" y="300"/>
                  </a:lnTo>
                  <a:lnTo>
                    <a:pt x="566" y="298"/>
                  </a:lnTo>
                  <a:lnTo>
                    <a:pt x="562" y="294"/>
                  </a:lnTo>
                  <a:lnTo>
                    <a:pt x="562" y="290"/>
                  </a:lnTo>
                  <a:lnTo>
                    <a:pt x="561" y="287"/>
                  </a:lnTo>
                  <a:lnTo>
                    <a:pt x="561" y="283"/>
                  </a:lnTo>
                  <a:lnTo>
                    <a:pt x="559" y="277"/>
                  </a:lnTo>
                  <a:lnTo>
                    <a:pt x="546" y="269"/>
                  </a:lnTo>
                  <a:lnTo>
                    <a:pt x="539" y="266"/>
                  </a:lnTo>
                  <a:lnTo>
                    <a:pt x="535" y="265"/>
                  </a:lnTo>
                  <a:lnTo>
                    <a:pt x="533" y="268"/>
                  </a:lnTo>
                  <a:lnTo>
                    <a:pt x="536" y="281"/>
                  </a:lnTo>
                  <a:lnTo>
                    <a:pt x="539" y="288"/>
                  </a:lnTo>
                  <a:lnTo>
                    <a:pt x="544" y="291"/>
                  </a:lnTo>
                  <a:lnTo>
                    <a:pt x="552" y="294"/>
                  </a:lnTo>
                  <a:lnTo>
                    <a:pt x="556" y="298"/>
                  </a:lnTo>
                  <a:lnTo>
                    <a:pt x="559" y="302"/>
                  </a:lnTo>
                  <a:lnTo>
                    <a:pt x="566" y="309"/>
                  </a:lnTo>
                  <a:lnTo>
                    <a:pt x="566" y="310"/>
                  </a:lnTo>
                  <a:lnTo>
                    <a:pt x="563" y="311"/>
                  </a:lnTo>
                  <a:lnTo>
                    <a:pt x="561" y="311"/>
                  </a:lnTo>
                  <a:lnTo>
                    <a:pt x="558" y="313"/>
                  </a:lnTo>
                  <a:lnTo>
                    <a:pt x="555" y="313"/>
                  </a:lnTo>
                  <a:lnTo>
                    <a:pt x="552" y="311"/>
                  </a:lnTo>
                  <a:lnTo>
                    <a:pt x="550" y="311"/>
                  </a:lnTo>
                  <a:lnTo>
                    <a:pt x="543" y="313"/>
                  </a:lnTo>
                  <a:lnTo>
                    <a:pt x="521" y="324"/>
                  </a:lnTo>
                  <a:lnTo>
                    <a:pt x="507" y="328"/>
                  </a:lnTo>
                  <a:lnTo>
                    <a:pt x="495" y="329"/>
                  </a:lnTo>
                  <a:lnTo>
                    <a:pt x="483" y="328"/>
                  </a:lnTo>
                  <a:lnTo>
                    <a:pt x="465" y="328"/>
                  </a:lnTo>
                  <a:lnTo>
                    <a:pt x="461" y="331"/>
                  </a:lnTo>
                  <a:lnTo>
                    <a:pt x="455" y="337"/>
                  </a:lnTo>
                  <a:lnTo>
                    <a:pt x="450" y="346"/>
                  </a:lnTo>
                  <a:lnTo>
                    <a:pt x="446" y="354"/>
                  </a:lnTo>
                  <a:lnTo>
                    <a:pt x="443" y="358"/>
                  </a:lnTo>
                  <a:lnTo>
                    <a:pt x="440" y="359"/>
                  </a:lnTo>
                  <a:lnTo>
                    <a:pt x="424" y="359"/>
                  </a:lnTo>
                  <a:lnTo>
                    <a:pt x="416" y="358"/>
                  </a:lnTo>
                  <a:lnTo>
                    <a:pt x="409" y="358"/>
                  </a:lnTo>
                  <a:lnTo>
                    <a:pt x="401" y="361"/>
                  </a:lnTo>
                  <a:lnTo>
                    <a:pt x="391" y="368"/>
                  </a:lnTo>
                  <a:lnTo>
                    <a:pt x="375" y="373"/>
                  </a:lnTo>
                  <a:lnTo>
                    <a:pt x="372" y="374"/>
                  </a:lnTo>
                  <a:lnTo>
                    <a:pt x="370" y="377"/>
                  </a:lnTo>
                  <a:lnTo>
                    <a:pt x="370" y="380"/>
                  </a:lnTo>
                  <a:lnTo>
                    <a:pt x="372" y="383"/>
                  </a:lnTo>
                  <a:lnTo>
                    <a:pt x="372" y="385"/>
                  </a:lnTo>
                  <a:lnTo>
                    <a:pt x="373" y="390"/>
                  </a:lnTo>
                  <a:lnTo>
                    <a:pt x="373" y="396"/>
                  </a:lnTo>
                  <a:lnTo>
                    <a:pt x="372" y="400"/>
                  </a:lnTo>
                  <a:lnTo>
                    <a:pt x="370" y="402"/>
                  </a:lnTo>
                  <a:lnTo>
                    <a:pt x="365" y="405"/>
                  </a:lnTo>
                  <a:lnTo>
                    <a:pt x="361" y="403"/>
                  </a:lnTo>
                  <a:lnTo>
                    <a:pt x="358" y="402"/>
                  </a:lnTo>
                  <a:lnTo>
                    <a:pt x="355" y="403"/>
                  </a:lnTo>
                  <a:lnTo>
                    <a:pt x="354" y="403"/>
                  </a:lnTo>
                  <a:lnTo>
                    <a:pt x="353" y="406"/>
                  </a:lnTo>
                  <a:lnTo>
                    <a:pt x="353" y="422"/>
                  </a:lnTo>
                  <a:lnTo>
                    <a:pt x="351" y="431"/>
                  </a:lnTo>
                  <a:lnTo>
                    <a:pt x="346" y="439"/>
                  </a:lnTo>
                  <a:lnTo>
                    <a:pt x="342" y="443"/>
                  </a:lnTo>
                  <a:lnTo>
                    <a:pt x="338" y="446"/>
                  </a:lnTo>
                  <a:lnTo>
                    <a:pt x="335" y="448"/>
                  </a:lnTo>
                  <a:lnTo>
                    <a:pt x="323" y="448"/>
                  </a:lnTo>
                  <a:lnTo>
                    <a:pt x="320" y="446"/>
                  </a:lnTo>
                  <a:lnTo>
                    <a:pt x="317" y="440"/>
                  </a:lnTo>
                  <a:lnTo>
                    <a:pt x="317" y="437"/>
                  </a:lnTo>
                  <a:lnTo>
                    <a:pt x="316" y="435"/>
                  </a:lnTo>
                  <a:lnTo>
                    <a:pt x="316" y="432"/>
                  </a:lnTo>
                  <a:lnTo>
                    <a:pt x="314" y="431"/>
                  </a:lnTo>
                  <a:lnTo>
                    <a:pt x="312" y="431"/>
                  </a:lnTo>
                  <a:lnTo>
                    <a:pt x="310" y="432"/>
                  </a:lnTo>
                  <a:lnTo>
                    <a:pt x="305" y="435"/>
                  </a:lnTo>
                  <a:lnTo>
                    <a:pt x="301" y="436"/>
                  </a:lnTo>
                  <a:lnTo>
                    <a:pt x="295" y="439"/>
                  </a:lnTo>
                  <a:lnTo>
                    <a:pt x="293" y="436"/>
                  </a:lnTo>
                  <a:lnTo>
                    <a:pt x="287" y="429"/>
                  </a:lnTo>
                  <a:lnTo>
                    <a:pt x="279" y="422"/>
                  </a:lnTo>
                  <a:lnTo>
                    <a:pt x="269" y="416"/>
                  </a:lnTo>
                  <a:lnTo>
                    <a:pt x="256" y="405"/>
                  </a:lnTo>
                  <a:lnTo>
                    <a:pt x="250" y="395"/>
                  </a:lnTo>
                  <a:lnTo>
                    <a:pt x="246" y="387"/>
                  </a:lnTo>
                  <a:lnTo>
                    <a:pt x="246" y="383"/>
                  </a:lnTo>
                  <a:lnTo>
                    <a:pt x="249" y="381"/>
                  </a:lnTo>
                  <a:lnTo>
                    <a:pt x="250" y="381"/>
                  </a:lnTo>
                  <a:lnTo>
                    <a:pt x="253" y="379"/>
                  </a:lnTo>
                  <a:lnTo>
                    <a:pt x="249" y="379"/>
                  </a:lnTo>
                  <a:lnTo>
                    <a:pt x="236" y="374"/>
                  </a:lnTo>
                  <a:lnTo>
                    <a:pt x="234" y="372"/>
                  </a:lnTo>
                  <a:lnTo>
                    <a:pt x="231" y="370"/>
                  </a:lnTo>
                  <a:lnTo>
                    <a:pt x="228" y="363"/>
                  </a:lnTo>
                  <a:lnTo>
                    <a:pt x="226" y="355"/>
                  </a:lnTo>
                  <a:lnTo>
                    <a:pt x="221" y="346"/>
                  </a:lnTo>
                  <a:lnTo>
                    <a:pt x="220" y="339"/>
                  </a:lnTo>
                  <a:lnTo>
                    <a:pt x="220" y="336"/>
                  </a:lnTo>
                  <a:lnTo>
                    <a:pt x="221" y="333"/>
                  </a:lnTo>
                  <a:lnTo>
                    <a:pt x="227" y="328"/>
                  </a:lnTo>
                  <a:lnTo>
                    <a:pt x="228" y="324"/>
                  </a:lnTo>
                  <a:lnTo>
                    <a:pt x="231" y="322"/>
                  </a:lnTo>
                  <a:lnTo>
                    <a:pt x="231" y="320"/>
                  </a:lnTo>
                  <a:lnTo>
                    <a:pt x="230" y="318"/>
                  </a:lnTo>
                  <a:lnTo>
                    <a:pt x="228" y="318"/>
                  </a:lnTo>
                  <a:lnTo>
                    <a:pt x="224" y="317"/>
                  </a:lnTo>
                  <a:lnTo>
                    <a:pt x="215" y="317"/>
                  </a:lnTo>
                  <a:lnTo>
                    <a:pt x="211" y="313"/>
                  </a:lnTo>
                  <a:lnTo>
                    <a:pt x="209" y="303"/>
                  </a:lnTo>
                  <a:lnTo>
                    <a:pt x="212" y="291"/>
                  </a:lnTo>
                  <a:lnTo>
                    <a:pt x="215" y="287"/>
                  </a:lnTo>
                  <a:lnTo>
                    <a:pt x="219" y="284"/>
                  </a:lnTo>
                  <a:lnTo>
                    <a:pt x="221" y="281"/>
                  </a:lnTo>
                  <a:lnTo>
                    <a:pt x="238" y="281"/>
                  </a:lnTo>
                  <a:lnTo>
                    <a:pt x="241" y="284"/>
                  </a:lnTo>
                  <a:lnTo>
                    <a:pt x="242" y="290"/>
                  </a:lnTo>
                  <a:lnTo>
                    <a:pt x="239" y="303"/>
                  </a:lnTo>
                  <a:lnTo>
                    <a:pt x="239" y="307"/>
                  </a:lnTo>
                  <a:lnTo>
                    <a:pt x="241" y="309"/>
                  </a:lnTo>
                  <a:lnTo>
                    <a:pt x="242" y="309"/>
                  </a:lnTo>
                  <a:lnTo>
                    <a:pt x="243" y="310"/>
                  </a:lnTo>
                  <a:lnTo>
                    <a:pt x="246" y="310"/>
                  </a:lnTo>
                  <a:lnTo>
                    <a:pt x="249" y="313"/>
                  </a:lnTo>
                  <a:lnTo>
                    <a:pt x="253" y="309"/>
                  </a:lnTo>
                  <a:lnTo>
                    <a:pt x="253" y="306"/>
                  </a:lnTo>
                  <a:lnTo>
                    <a:pt x="254" y="303"/>
                  </a:lnTo>
                  <a:lnTo>
                    <a:pt x="254" y="300"/>
                  </a:lnTo>
                  <a:lnTo>
                    <a:pt x="253" y="294"/>
                  </a:lnTo>
                  <a:lnTo>
                    <a:pt x="249" y="287"/>
                  </a:lnTo>
                  <a:lnTo>
                    <a:pt x="243" y="280"/>
                  </a:lnTo>
                  <a:lnTo>
                    <a:pt x="239" y="274"/>
                  </a:lnTo>
                  <a:lnTo>
                    <a:pt x="234" y="269"/>
                  </a:lnTo>
                  <a:lnTo>
                    <a:pt x="230" y="268"/>
                  </a:lnTo>
                  <a:lnTo>
                    <a:pt x="220" y="268"/>
                  </a:lnTo>
                  <a:lnTo>
                    <a:pt x="219" y="269"/>
                  </a:lnTo>
                  <a:lnTo>
                    <a:pt x="216" y="274"/>
                  </a:lnTo>
                  <a:lnTo>
                    <a:pt x="213" y="277"/>
                  </a:lnTo>
                  <a:lnTo>
                    <a:pt x="212" y="280"/>
                  </a:lnTo>
                  <a:lnTo>
                    <a:pt x="209" y="284"/>
                  </a:lnTo>
                  <a:lnTo>
                    <a:pt x="206" y="285"/>
                  </a:lnTo>
                  <a:lnTo>
                    <a:pt x="205" y="287"/>
                  </a:lnTo>
                  <a:lnTo>
                    <a:pt x="202" y="288"/>
                  </a:lnTo>
                  <a:lnTo>
                    <a:pt x="201" y="287"/>
                  </a:lnTo>
                  <a:lnTo>
                    <a:pt x="200" y="281"/>
                  </a:lnTo>
                  <a:lnTo>
                    <a:pt x="198" y="269"/>
                  </a:lnTo>
                  <a:lnTo>
                    <a:pt x="197" y="255"/>
                  </a:lnTo>
                  <a:lnTo>
                    <a:pt x="194" y="243"/>
                  </a:lnTo>
                  <a:lnTo>
                    <a:pt x="191" y="233"/>
                  </a:lnTo>
                  <a:lnTo>
                    <a:pt x="185" y="226"/>
                  </a:lnTo>
                  <a:lnTo>
                    <a:pt x="175" y="221"/>
                  </a:lnTo>
                  <a:lnTo>
                    <a:pt x="164" y="218"/>
                  </a:lnTo>
                  <a:lnTo>
                    <a:pt x="156" y="214"/>
                  </a:lnTo>
                  <a:lnTo>
                    <a:pt x="146" y="210"/>
                  </a:lnTo>
                  <a:lnTo>
                    <a:pt x="133" y="207"/>
                  </a:lnTo>
                  <a:lnTo>
                    <a:pt x="120" y="205"/>
                  </a:lnTo>
                  <a:lnTo>
                    <a:pt x="112" y="203"/>
                  </a:lnTo>
                  <a:lnTo>
                    <a:pt x="105" y="203"/>
                  </a:lnTo>
                  <a:lnTo>
                    <a:pt x="86" y="206"/>
                  </a:lnTo>
                  <a:lnTo>
                    <a:pt x="79" y="205"/>
                  </a:lnTo>
                  <a:lnTo>
                    <a:pt x="77" y="203"/>
                  </a:lnTo>
                  <a:lnTo>
                    <a:pt x="75" y="200"/>
                  </a:lnTo>
                  <a:lnTo>
                    <a:pt x="72" y="196"/>
                  </a:lnTo>
                  <a:lnTo>
                    <a:pt x="72" y="194"/>
                  </a:lnTo>
                  <a:lnTo>
                    <a:pt x="71" y="189"/>
                  </a:lnTo>
                  <a:lnTo>
                    <a:pt x="71" y="184"/>
                  </a:lnTo>
                  <a:lnTo>
                    <a:pt x="70" y="187"/>
                  </a:lnTo>
                  <a:lnTo>
                    <a:pt x="68" y="194"/>
                  </a:lnTo>
                  <a:lnTo>
                    <a:pt x="66" y="202"/>
                  </a:lnTo>
                  <a:lnTo>
                    <a:pt x="63" y="207"/>
                  </a:lnTo>
                  <a:lnTo>
                    <a:pt x="60" y="211"/>
                  </a:lnTo>
                  <a:lnTo>
                    <a:pt x="52" y="214"/>
                  </a:lnTo>
                  <a:lnTo>
                    <a:pt x="48" y="213"/>
                  </a:lnTo>
                  <a:lnTo>
                    <a:pt x="44" y="209"/>
                  </a:lnTo>
                  <a:lnTo>
                    <a:pt x="38" y="200"/>
                  </a:lnTo>
                  <a:lnTo>
                    <a:pt x="31" y="194"/>
                  </a:lnTo>
                  <a:lnTo>
                    <a:pt x="25" y="189"/>
                  </a:lnTo>
                  <a:lnTo>
                    <a:pt x="16" y="188"/>
                  </a:lnTo>
                  <a:lnTo>
                    <a:pt x="10" y="188"/>
                  </a:lnTo>
                  <a:lnTo>
                    <a:pt x="3" y="184"/>
                  </a:lnTo>
                  <a:lnTo>
                    <a:pt x="0" y="180"/>
                  </a:lnTo>
                  <a:lnTo>
                    <a:pt x="3" y="177"/>
                  </a:lnTo>
                  <a:lnTo>
                    <a:pt x="8" y="174"/>
                  </a:lnTo>
                  <a:lnTo>
                    <a:pt x="27" y="174"/>
                  </a:lnTo>
                  <a:lnTo>
                    <a:pt x="34" y="172"/>
                  </a:lnTo>
                  <a:lnTo>
                    <a:pt x="42" y="169"/>
                  </a:lnTo>
                  <a:lnTo>
                    <a:pt x="49" y="165"/>
                  </a:lnTo>
                  <a:lnTo>
                    <a:pt x="52" y="159"/>
                  </a:lnTo>
                  <a:lnTo>
                    <a:pt x="55" y="151"/>
                  </a:lnTo>
                  <a:lnTo>
                    <a:pt x="57" y="148"/>
                  </a:lnTo>
                  <a:lnTo>
                    <a:pt x="61" y="146"/>
                  </a:lnTo>
                  <a:lnTo>
                    <a:pt x="79" y="146"/>
                  </a:lnTo>
                  <a:lnTo>
                    <a:pt x="82" y="143"/>
                  </a:lnTo>
                  <a:lnTo>
                    <a:pt x="85" y="137"/>
                  </a:lnTo>
                  <a:lnTo>
                    <a:pt x="86" y="133"/>
                  </a:lnTo>
                  <a:lnTo>
                    <a:pt x="86" y="126"/>
                  </a:lnTo>
                  <a:lnTo>
                    <a:pt x="87" y="120"/>
                  </a:lnTo>
                  <a:lnTo>
                    <a:pt x="93" y="114"/>
                  </a:lnTo>
                  <a:lnTo>
                    <a:pt x="100" y="110"/>
                  </a:lnTo>
                  <a:lnTo>
                    <a:pt x="105" y="109"/>
                  </a:lnTo>
                  <a:lnTo>
                    <a:pt x="111" y="110"/>
                  </a:lnTo>
                  <a:lnTo>
                    <a:pt x="113" y="111"/>
                  </a:lnTo>
                  <a:lnTo>
                    <a:pt x="119" y="111"/>
                  </a:lnTo>
                  <a:lnTo>
                    <a:pt x="123" y="110"/>
                  </a:lnTo>
                  <a:lnTo>
                    <a:pt x="126" y="109"/>
                  </a:lnTo>
                  <a:lnTo>
                    <a:pt x="128" y="103"/>
                  </a:lnTo>
                  <a:lnTo>
                    <a:pt x="127" y="99"/>
                  </a:lnTo>
                  <a:lnTo>
                    <a:pt x="127" y="92"/>
                  </a:lnTo>
                  <a:lnTo>
                    <a:pt x="134" y="87"/>
                  </a:lnTo>
                  <a:lnTo>
                    <a:pt x="146" y="83"/>
                  </a:lnTo>
                  <a:lnTo>
                    <a:pt x="160" y="78"/>
                  </a:lnTo>
                  <a:lnTo>
                    <a:pt x="193" y="76"/>
                  </a:lnTo>
                  <a:lnTo>
                    <a:pt x="204" y="77"/>
                  </a:lnTo>
                  <a:lnTo>
                    <a:pt x="211" y="80"/>
                  </a:lnTo>
                  <a:lnTo>
                    <a:pt x="215" y="83"/>
                  </a:lnTo>
                  <a:lnTo>
                    <a:pt x="223" y="85"/>
                  </a:lnTo>
                  <a:lnTo>
                    <a:pt x="232" y="85"/>
                  </a:lnTo>
                  <a:lnTo>
                    <a:pt x="243" y="83"/>
                  </a:lnTo>
                  <a:lnTo>
                    <a:pt x="252" y="77"/>
                  </a:lnTo>
                  <a:lnTo>
                    <a:pt x="256" y="68"/>
                  </a:lnTo>
                  <a:lnTo>
                    <a:pt x="256" y="57"/>
                  </a:lnTo>
                  <a:lnTo>
                    <a:pt x="257" y="48"/>
                  </a:lnTo>
                  <a:lnTo>
                    <a:pt x="261" y="42"/>
                  </a:lnTo>
                  <a:lnTo>
                    <a:pt x="264" y="40"/>
                  </a:lnTo>
                  <a:lnTo>
                    <a:pt x="265" y="40"/>
                  </a:lnTo>
                  <a:lnTo>
                    <a:pt x="268" y="42"/>
                  </a:lnTo>
                  <a:lnTo>
                    <a:pt x="269" y="43"/>
                  </a:lnTo>
                  <a:lnTo>
                    <a:pt x="271" y="46"/>
                  </a:lnTo>
                  <a:lnTo>
                    <a:pt x="272" y="50"/>
                  </a:lnTo>
                  <a:lnTo>
                    <a:pt x="275" y="52"/>
                  </a:lnTo>
                  <a:lnTo>
                    <a:pt x="276" y="55"/>
                  </a:lnTo>
                  <a:lnTo>
                    <a:pt x="279" y="58"/>
                  </a:lnTo>
                  <a:lnTo>
                    <a:pt x="283" y="58"/>
                  </a:lnTo>
                  <a:lnTo>
                    <a:pt x="287" y="54"/>
                  </a:lnTo>
                  <a:lnTo>
                    <a:pt x="291" y="46"/>
                  </a:lnTo>
                  <a:lnTo>
                    <a:pt x="297" y="36"/>
                  </a:lnTo>
                  <a:lnTo>
                    <a:pt x="301" y="29"/>
                  </a:lnTo>
                  <a:lnTo>
                    <a:pt x="305" y="28"/>
                  </a:lnTo>
                  <a:lnTo>
                    <a:pt x="313" y="26"/>
                  </a:lnTo>
                  <a:lnTo>
                    <a:pt x="323" y="22"/>
                  </a:lnTo>
                  <a:lnTo>
                    <a:pt x="334" y="17"/>
                  </a:lnTo>
                  <a:lnTo>
                    <a:pt x="346" y="10"/>
                  </a:lnTo>
                  <a:lnTo>
                    <a:pt x="361" y="7"/>
                  </a:lnTo>
                  <a:lnTo>
                    <a:pt x="377" y="6"/>
                  </a:lnTo>
                  <a:lnTo>
                    <a:pt x="392" y="6"/>
                  </a:lnTo>
                  <a:lnTo>
                    <a:pt x="407" y="3"/>
                  </a:lnTo>
                  <a:lnTo>
                    <a:pt x="420"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39503041-83D9-483B-BD8F-29D1AE9B09F2}"/>
                </a:ext>
              </a:extLst>
            </p:cNvPr>
            <p:cNvSpPr>
              <a:spLocks/>
            </p:cNvSpPr>
            <p:nvPr/>
          </p:nvSpPr>
          <p:spPr bwMode="auto">
            <a:xfrm>
              <a:off x="2517768" y="2711445"/>
              <a:ext cx="182562" cy="76200"/>
            </a:xfrm>
            <a:custGeom>
              <a:avLst/>
              <a:gdLst/>
              <a:ahLst/>
              <a:cxnLst>
                <a:cxn ang="0">
                  <a:pos x="33" y="0"/>
                </a:cxn>
                <a:cxn ang="0">
                  <a:pos x="38" y="0"/>
                </a:cxn>
                <a:cxn ang="0">
                  <a:pos x="47" y="2"/>
                </a:cxn>
                <a:cxn ang="0">
                  <a:pos x="56" y="4"/>
                </a:cxn>
                <a:cxn ang="0">
                  <a:pos x="63" y="10"/>
                </a:cxn>
                <a:cxn ang="0">
                  <a:pos x="71" y="17"/>
                </a:cxn>
                <a:cxn ang="0">
                  <a:pos x="79" y="22"/>
                </a:cxn>
                <a:cxn ang="0">
                  <a:pos x="89" y="26"/>
                </a:cxn>
                <a:cxn ang="0">
                  <a:pos x="96" y="28"/>
                </a:cxn>
                <a:cxn ang="0">
                  <a:pos x="98" y="28"/>
                </a:cxn>
                <a:cxn ang="0">
                  <a:pos x="101" y="29"/>
                </a:cxn>
                <a:cxn ang="0">
                  <a:pos x="105" y="32"/>
                </a:cxn>
                <a:cxn ang="0">
                  <a:pos x="113" y="40"/>
                </a:cxn>
                <a:cxn ang="0">
                  <a:pos x="115" y="43"/>
                </a:cxn>
                <a:cxn ang="0">
                  <a:pos x="115" y="45"/>
                </a:cxn>
                <a:cxn ang="0">
                  <a:pos x="111" y="48"/>
                </a:cxn>
                <a:cxn ang="0">
                  <a:pos x="105" y="48"/>
                </a:cxn>
                <a:cxn ang="0">
                  <a:pos x="97" y="47"/>
                </a:cxn>
                <a:cxn ang="0">
                  <a:pos x="92" y="44"/>
                </a:cxn>
                <a:cxn ang="0">
                  <a:pos x="85" y="40"/>
                </a:cxn>
                <a:cxn ang="0">
                  <a:pos x="77" y="33"/>
                </a:cxn>
                <a:cxn ang="0">
                  <a:pos x="68" y="28"/>
                </a:cxn>
                <a:cxn ang="0">
                  <a:pos x="63" y="22"/>
                </a:cxn>
                <a:cxn ang="0">
                  <a:pos x="56" y="18"/>
                </a:cxn>
                <a:cxn ang="0">
                  <a:pos x="5" y="18"/>
                </a:cxn>
                <a:cxn ang="0">
                  <a:pos x="1" y="17"/>
                </a:cxn>
                <a:cxn ang="0">
                  <a:pos x="0" y="10"/>
                </a:cxn>
                <a:cxn ang="0">
                  <a:pos x="3" y="8"/>
                </a:cxn>
                <a:cxn ang="0">
                  <a:pos x="10" y="7"/>
                </a:cxn>
                <a:cxn ang="0">
                  <a:pos x="18" y="3"/>
                </a:cxn>
                <a:cxn ang="0">
                  <a:pos x="27" y="2"/>
                </a:cxn>
                <a:cxn ang="0">
                  <a:pos x="33" y="0"/>
                </a:cxn>
              </a:cxnLst>
              <a:rect l="0" t="0" r="r" b="b"/>
              <a:pathLst>
                <a:path w="115" h="48">
                  <a:moveTo>
                    <a:pt x="33" y="0"/>
                  </a:moveTo>
                  <a:lnTo>
                    <a:pt x="38" y="0"/>
                  </a:lnTo>
                  <a:lnTo>
                    <a:pt x="47" y="2"/>
                  </a:lnTo>
                  <a:lnTo>
                    <a:pt x="56" y="4"/>
                  </a:lnTo>
                  <a:lnTo>
                    <a:pt x="63" y="10"/>
                  </a:lnTo>
                  <a:lnTo>
                    <a:pt x="71" y="17"/>
                  </a:lnTo>
                  <a:lnTo>
                    <a:pt x="79" y="22"/>
                  </a:lnTo>
                  <a:lnTo>
                    <a:pt x="89" y="26"/>
                  </a:lnTo>
                  <a:lnTo>
                    <a:pt x="96" y="28"/>
                  </a:lnTo>
                  <a:lnTo>
                    <a:pt x="98" y="28"/>
                  </a:lnTo>
                  <a:lnTo>
                    <a:pt x="101" y="29"/>
                  </a:lnTo>
                  <a:lnTo>
                    <a:pt x="105" y="32"/>
                  </a:lnTo>
                  <a:lnTo>
                    <a:pt x="113" y="40"/>
                  </a:lnTo>
                  <a:lnTo>
                    <a:pt x="115" y="43"/>
                  </a:lnTo>
                  <a:lnTo>
                    <a:pt x="115" y="45"/>
                  </a:lnTo>
                  <a:lnTo>
                    <a:pt x="111" y="48"/>
                  </a:lnTo>
                  <a:lnTo>
                    <a:pt x="105" y="48"/>
                  </a:lnTo>
                  <a:lnTo>
                    <a:pt x="97" y="47"/>
                  </a:lnTo>
                  <a:lnTo>
                    <a:pt x="92" y="44"/>
                  </a:lnTo>
                  <a:lnTo>
                    <a:pt x="85" y="40"/>
                  </a:lnTo>
                  <a:lnTo>
                    <a:pt x="77" y="33"/>
                  </a:lnTo>
                  <a:lnTo>
                    <a:pt x="68" y="28"/>
                  </a:lnTo>
                  <a:lnTo>
                    <a:pt x="63" y="22"/>
                  </a:lnTo>
                  <a:lnTo>
                    <a:pt x="56" y="18"/>
                  </a:lnTo>
                  <a:lnTo>
                    <a:pt x="5" y="18"/>
                  </a:lnTo>
                  <a:lnTo>
                    <a:pt x="1" y="17"/>
                  </a:lnTo>
                  <a:lnTo>
                    <a:pt x="0" y="10"/>
                  </a:lnTo>
                  <a:lnTo>
                    <a:pt x="3" y="8"/>
                  </a:lnTo>
                  <a:lnTo>
                    <a:pt x="10" y="7"/>
                  </a:lnTo>
                  <a:lnTo>
                    <a:pt x="18" y="3"/>
                  </a:lnTo>
                  <a:lnTo>
                    <a:pt x="27" y="2"/>
                  </a:lnTo>
                  <a:lnTo>
                    <a:pt x="33"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6D2D2FD9-3E9A-4107-B723-B01926221024}"/>
                </a:ext>
              </a:extLst>
            </p:cNvPr>
            <p:cNvSpPr>
              <a:spLocks/>
            </p:cNvSpPr>
            <p:nvPr/>
          </p:nvSpPr>
          <p:spPr bwMode="auto">
            <a:xfrm>
              <a:off x="2632067" y="2670170"/>
              <a:ext cx="26988" cy="20638"/>
            </a:xfrm>
            <a:custGeom>
              <a:avLst/>
              <a:gdLst/>
              <a:ahLst/>
              <a:cxnLst>
                <a:cxn ang="0">
                  <a:pos x="6" y="0"/>
                </a:cxn>
                <a:cxn ang="0">
                  <a:pos x="10" y="0"/>
                </a:cxn>
                <a:cxn ang="0">
                  <a:pos x="13" y="2"/>
                </a:cxn>
                <a:cxn ang="0">
                  <a:pos x="14" y="3"/>
                </a:cxn>
                <a:cxn ang="0">
                  <a:pos x="17" y="4"/>
                </a:cxn>
                <a:cxn ang="0">
                  <a:pos x="17" y="10"/>
                </a:cxn>
                <a:cxn ang="0">
                  <a:pos x="11" y="13"/>
                </a:cxn>
                <a:cxn ang="0">
                  <a:pos x="5" y="13"/>
                </a:cxn>
                <a:cxn ang="0">
                  <a:pos x="0" y="8"/>
                </a:cxn>
                <a:cxn ang="0">
                  <a:pos x="0" y="3"/>
                </a:cxn>
                <a:cxn ang="0">
                  <a:pos x="6" y="0"/>
                </a:cxn>
              </a:cxnLst>
              <a:rect l="0" t="0" r="r" b="b"/>
              <a:pathLst>
                <a:path w="17" h="13">
                  <a:moveTo>
                    <a:pt x="6" y="0"/>
                  </a:moveTo>
                  <a:lnTo>
                    <a:pt x="10" y="0"/>
                  </a:lnTo>
                  <a:lnTo>
                    <a:pt x="13" y="2"/>
                  </a:lnTo>
                  <a:lnTo>
                    <a:pt x="14" y="3"/>
                  </a:lnTo>
                  <a:lnTo>
                    <a:pt x="17" y="4"/>
                  </a:lnTo>
                  <a:lnTo>
                    <a:pt x="17" y="10"/>
                  </a:lnTo>
                  <a:lnTo>
                    <a:pt x="11" y="13"/>
                  </a:lnTo>
                  <a:lnTo>
                    <a:pt x="5" y="13"/>
                  </a:lnTo>
                  <a:lnTo>
                    <a:pt x="0" y="8"/>
                  </a:lnTo>
                  <a:lnTo>
                    <a:pt x="0" y="3"/>
                  </a:lnTo>
                  <a:lnTo>
                    <a:pt x="6"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7D2AAA21-E5E7-4A18-9D3E-CCDD2ABD3D2E}"/>
                </a:ext>
              </a:extLst>
            </p:cNvPr>
            <p:cNvSpPr>
              <a:spLocks/>
            </p:cNvSpPr>
            <p:nvPr/>
          </p:nvSpPr>
          <p:spPr bwMode="auto">
            <a:xfrm>
              <a:off x="2641591" y="2838445"/>
              <a:ext cx="25400" cy="31750"/>
            </a:xfrm>
            <a:custGeom>
              <a:avLst/>
              <a:gdLst/>
              <a:ahLst/>
              <a:cxnLst>
                <a:cxn ang="0">
                  <a:pos x="5" y="0"/>
                </a:cxn>
                <a:cxn ang="0">
                  <a:pos x="8" y="0"/>
                </a:cxn>
                <a:cxn ang="0">
                  <a:pos x="14" y="2"/>
                </a:cxn>
                <a:cxn ang="0">
                  <a:pos x="15" y="5"/>
                </a:cxn>
                <a:cxn ang="0">
                  <a:pos x="16" y="9"/>
                </a:cxn>
                <a:cxn ang="0">
                  <a:pos x="16" y="12"/>
                </a:cxn>
                <a:cxn ang="0">
                  <a:pos x="15" y="16"/>
                </a:cxn>
                <a:cxn ang="0">
                  <a:pos x="12" y="19"/>
                </a:cxn>
                <a:cxn ang="0">
                  <a:pos x="10" y="20"/>
                </a:cxn>
                <a:cxn ang="0">
                  <a:pos x="7" y="20"/>
                </a:cxn>
                <a:cxn ang="0">
                  <a:pos x="1" y="18"/>
                </a:cxn>
                <a:cxn ang="0">
                  <a:pos x="0" y="13"/>
                </a:cxn>
                <a:cxn ang="0">
                  <a:pos x="0" y="7"/>
                </a:cxn>
                <a:cxn ang="0">
                  <a:pos x="3" y="1"/>
                </a:cxn>
                <a:cxn ang="0">
                  <a:pos x="5" y="0"/>
                </a:cxn>
              </a:cxnLst>
              <a:rect l="0" t="0" r="r" b="b"/>
              <a:pathLst>
                <a:path w="16" h="20">
                  <a:moveTo>
                    <a:pt x="5" y="0"/>
                  </a:moveTo>
                  <a:lnTo>
                    <a:pt x="8" y="0"/>
                  </a:lnTo>
                  <a:lnTo>
                    <a:pt x="14" y="2"/>
                  </a:lnTo>
                  <a:lnTo>
                    <a:pt x="15" y="5"/>
                  </a:lnTo>
                  <a:lnTo>
                    <a:pt x="16" y="9"/>
                  </a:lnTo>
                  <a:lnTo>
                    <a:pt x="16" y="12"/>
                  </a:lnTo>
                  <a:lnTo>
                    <a:pt x="15" y="16"/>
                  </a:lnTo>
                  <a:lnTo>
                    <a:pt x="12" y="19"/>
                  </a:lnTo>
                  <a:lnTo>
                    <a:pt x="10" y="20"/>
                  </a:lnTo>
                  <a:lnTo>
                    <a:pt x="7" y="20"/>
                  </a:lnTo>
                  <a:lnTo>
                    <a:pt x="1" y="18"/>
                  </a:lnTo>
                  <a:lnTo>
                    <a:pt x="0" y="13"/>
                  </a:lnTo>
                  <a:lnTo>
                    <a:pt x="0" y="7"/>
                  </a:lnTo>
                  <a:lnTo>
                    <a:pt x="3" y="1"/>
                  </a:lnTo>
                  <a:lnTo>
                    <a:pt x="5"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BF05166E-D8C3-4F99-8143-E0107A506DAF}"/>
                </a:ext>
              </a:extLst>
            </p:cNvPr>
            <p:cNvSpPr>
              <a:spLocks/>
            </p:cNvSpPr>
            <p:nvPr/>
          </p:nvSpPr>
          <p:spPr bwMode="auto">
            <a:xfrm>
              <a:off x="2867016" y="2816219"/>
              <a:ext cx="26988" cy="33338"/>
            </a:xfrm>
            <a:custGeom>
              <a:avLst/>
              <a:gdLst/>
              <a:ahLst/>
              <a:cxnLst>
                <a:cxn ang="0">
                  <a:pos x="6" y="0"/>
                </a:cxn>
                <a:cxn ang="0">
                  <a:pos x="8" y="0"/>
                </a:cxn>
                <a:cxn ang="0">
                  <a:pos x="14" y="3"/>
                </a:cxn>
                <a:cxn ang="0">
                  <a:pos x="15" y="6"/>
                </a:cxn>
                <a:cxn ang="0">
                  <a:pos x="17" y="10"/>
                </a:cxn>
                <a:cxn ang="0">
                  <a:pos x="17" y="12"/>
                </a:cxn>
                <a:cxn ang="0">
                  <a:pos x="15" y="16"/>
                </a:cxn>
                <a:cxn ang="0">
                  <a:pos x="12" y="19"/>
                </a:cxn>
                <a:cxn ang="0">
                  <a:pos x="10" y="21"/>
                </a:cxn>
                <a:cxn ang="0">
                  <a:pos x="7" y="21"/>
                </a:cxn>
                <a:cxn ang="0">
                  <a:pos x="2" y="18"/>
                </a:cxn>
                <a:cxn ang="0">
                  <a:pos x="0" y="14"/>
                </a:cxn>
                <a:cxn ang="0">
                  <a:pos x="0" y="7"/>
                </a:cxn>
                <a:cxn ang="0">
                  <a:pos x="3" y="1"/>
                </a:cxn>
                <a:cxn ang="0">
                  <a:pos x="6" y="0"/>
                </a:cxn>
              </a:cxnLst>
              <a:rect l="0" t="0" r="r" b="b"/>
              <a:pathLst>
                <a:path w="17" h="21">
                  <a:moveTo>
                    <a:pt x="6" y="0"/>
                  </a:moveTo>
                  <a:lnTo>
                    <a:pt x="8" y="0"/>
                  </a:lnTo>
                  <a:lnTo>
                    <a:pt x="14" y="3"/>
                  </a:lnTo>
                  <a:lnTo>
                    <a:pt x="15" y="6"/>
                  </a:lnTo>
                  <a:lnTo>
                    <a:pt x="17" y="10"/>
                  </a:lnTo>
                  <a:lnTo>
                    <a:pt x="17" y="12"/>
                  </a:lnTo>
                  <a:lnTo>
                    <a:pt x="15" y="16"/>
                  </a:lnTo>
                  <a:lnTo>
                    <a:pt x="12" y="19"/>
                  </a:lnTo>
                  <a:lnTo>
                    <a:pt x="10" y="21"/>
                  </a:lnTo>
                  <a:lnTo>
                    <a:pt x="7" y="21"/>
                  </a:lnTo>
                  <a:lnTo>
                    <a:pt x="2" y="18"/>
                  </a:lnTo>
                  <a:lnTo>
                    <a:pt x="0" y="14"/>
                  </a:lnTo>
                  <a:lnTo>
                    <a:pt x="0" y="7"/>
                  </a:lnTo>
                  <a:lnTo>
                    <a:pt x="3" y="1"/>
                  </a:lnTo>
                  <a:lnTo>
                    <a:pt x="6"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6">
              <a:extLst>
                <a:ext uri="{FF2B5EF4-FFF2-40B4-BE49-F238E27FC236}">
                  <a16:creationId xmlns:a16="http://schemas.microsoft.com/office/drawing/2014/main" id="{D099A656-F61F-4E1B-A952-377AA68255B9}"/>
                </a:ext>
              </a:extLst>
            </p:cNvPr>
            <p:cNvSpPr>
              <a:spLocks/>
            </p:cNvSpPr>
            <p:nvPr/>
          </p:nvSpPr>
          <p:spPr bwMode="auto">
            <a:xfrm>
              <a:off x="2722554" y="2787644"/>
              <a:ext cx="112713" cy="57150"/>
            </a:xfrm>
            <a:custGeom>
              <a:avLst/>
              <a:gdLst/>
              <a:ahLst/>
              <a:cxnLst>
                <a:cxn ang="0">
                  <a:pos x="35" y="0"/>
                </a:cxn>
                <a:cxn ang="0">
                  <a:pos x="49" y="2"/>
                </a:cxn>
                <a:cxn ang="0">
                  <a:pos x="56" y="4"/>
                </a:cxn>
                <a:cxn ang="0">
                  <a:pos x="62" y="8"/>
                </a:cxn>
                <a:cxn ang="0">
                  <a:pos x="68" y="17"/>
                </a:cxn>
                <a:cxn ang="0">
                  <a:pos x="71" y="28"/>
                </a:cxn>
                <a:cxn ang="0">
                  <a:pos x="71" y="32"/>
                </a:cxn>
                <a:cxn ang="0">
                  <a:pos x="69" y="34"/>
                </a:cxn>
                <a:cxn ang="0">
                  <a:pos x="68" y="36"/>
                </a:cxn>
                <a:cxn ang="0">
                  <a:pos x="67" y="34"/>
                </a:cxn>
                <a:cxn ang="0">
                  <a:pos x="65" y="34"/>
                </a:cxn>
                <a:cxn ang="0">
                  <a:pos x="64" y="32"/>
                </a:cxn>
                <a:cxn ang="0">
                  <a:pos x="61" y="29"/>
                </a:cxn>
                <a:cxn ang="0">
                  <a:pos x="60" y="29"/>
                </a:cxn>
                <a:cxn ang="0">
                  <a:pos x="56" y="30"/>
                </a:cxn>
                <a:cxn ang="0">
                  <a:pos x="42" y="36"/>
                </a:cxn>
                <a:cxn ang="0">
                  <a:pos x="36" y="34"/>
                </a:cxn>
                <a:cxn ang="0">
                  <a:pos x="32" y="32"/>
                </a:cxn>
                <a:cxn ang="0">
                  <a:pos x="30" y="29"/>
                </a:cxn>
                <a:cxn ang="0">
                  <a:pos x="26" y="28"/>
                </a:cxn>
                <a:cxn ang="0">
                  <a:pos x="23" y="25"/>
                </a:cxn>
                <a:cxn ang="0">
                  <a:pos x="15" y="25"/>
                </a:cxn>
                <a:cxn ang="0">
                  <a:pos x="10" y="24"/>
                </a:cxn>
                <a:cxn ang="0">
                  <a:pos x="2" y="24"/>
                </a:cxn>
                <a:cxn ang="0">
                  <a:pos x="1" y="22"/>
                </a:cxn>
                <a:cxn ang="0">
                  <a:pos x="0" y="22"/>
                </a:cxn>
                <a:cxn ang="0">
                  <a:pos x="6" y="15"/>
                </a:cxn>
                <a:cxn ang="0">
                  <a:pos x="13" y="10"/>
                </a:cxn>
                <a:cxn ang="0">
                  <a:pos x="19" y="4"/>
                </a:cxn>
                <a:cxn ang="0">
                  <a:pos x="35" y="0"/>
                </a:cxn>
              </a:cxnLst>
              <a:rect l="0" t="0" r="r" b="b"/>
              <a:pathLst>
                <a:path w="71" h="36">
                  <a:moveTo>
                    <a:pt x="35" y="0"/>
                  </a:moveTo>
                  <a:lnTo>
                    <a:pt x="49" y="2"/>
                  </a:lnTo>
                  <a:lnTo>
                    <a:pt x="56" y="4"/>
                  </a:lnTo>
                  <a:lnTo>
                    <a:pt x="62" y="8"/>
                  </a:lnTo>
                  <a:lnTo>
                    <a:pt x="68" y="17"/>
                  </a:lnTo>
                  <a:lnTo>
                    <a:pt x="71" y="28"/>
                  </a:lnTo>
                  <a:lnTo>
                    <a:pt x="71" y="32"/>
                  </a:lnTo>
                  <a:lnTo>
                    <a:pt x="69" y="34"/>
                  </a:lnTo>
                  <a:lnTo>
                    <a:pt x="68" y="36"/>
                  </a:lnTo>
                  <a:lnTo>
                    <a:pt x="67" y="34"/>
                  </a:lnTo>
                  <a:lnTo>
                    <a:pt x="65" y="34"/>
                  </a:lnTo>
                  <a:lnTo>
                    <a:pt x="64" y="32"/>
                  </a:lnTo>
                  <a:lnTo>
                    <a:pt x="61" y="29"/>
                  </a:lnTo>
                  <a:lnTo>
                    <a:pt x="60" y="29"/>
                  </a:lnTo>
                  <a:lnTo>
                    <a:pt x="56" y="30"/>
                  </a:lnTo>
                  <a:lnTo>
                    <a:pt x="42" y="36"/>
                  </a:lnTo>
                  <a:lnTo>
                    <a:pt x="36" y="34"/>
                  </a:lnTo>
                  <a:lnTo>
                    <a:pt x="32" y="32"/>
                  </a:lnTo>
                  <a:lnTo>
                    <a:pt x="30" y="29"/>
                  </a:lnTo>
                  <a:lnTo>
                    <a:pt x="26" y="28"/>
                  </a:lnTo>
                  <a:lnTo>
                    <a:pt x="23" y="25"/>
                  </a:lnTo>
                  <a:lnTo>
                    <a:pt x="15" y="25"/>
                  </a:lnTo>
                  <a:lnTo>
                    <a:pt x="10" y="24"/>
                  </a:lnTo>
                  <a:lnTo>
                    <a:pt x="2" y="24"/>
                  </a:lnTo>
                  <a:lnTo>
                    <a:pt x="1" y="22"/>
                  </a:lnTo>
                  <a:lnTo>
                    <a:pt x="0" y="22"/>
                  </a:lnTo>
                  <a:lnTo>
                    <a:pt x="6" y="15"/>
                  </a:lnTo>
                  <a:lnTo>
                    <a:pt x="13" y="10"/>
                  </a:lnTo>
                  <a:lnTo>
                    <a:pt x="19" y="4"/>
                  </a:lnTo>
                  <a:lnTo>
                    <a:pt x="35"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7">
              <a:extLst>
                <a:ext uri="{FF2B5EF4-FFF2-40B4-BE49-F238E27FC236}">
                  <a16:creationId xmlns:a16="http://schemas.microsoft.com/office/drawing/2014/main" id="{579C1C49-927E-47AE-8F35-458330EC5C5F}"/>
                </a:ext>
              </a:extLst>
            </p:cNvPr>
            <p:cNvSpPr>
              <a:spLocks/>
            </p:cNvSpPr>
            <p:nvPr/>
          </p:nvSpPr>
          <p:spPr bwMode="auto">
            <a:xfrm>
              <a:off x="5089511" y="3557582"/>
              <a:ext cx="141288" cy="320675"/>
            </a:xfrm>
            <a:custGeom>
              <a:avLst/>
              <a:gdLst/>
              <a:ahLst/>
              <a:cxnLst>
                <a:cxn ang="0">
                  <a:pos x="69" y="0"/>
                </a:cxn>
                <a:cxn ang="0">
                  <a:pos x="75" y="0"/>
                </a:cxn>
                <a:cxn ang="0">
                  <a:pos x="81" y="4"/>
                </a:cxn>
                <a:cxn ang="0">
                  <a:pos x="85" y="14"/>
                </a:cxn>
                <a:cxn ang="0">
                  <a:pos x="88" y="24"/>
                </a:cxn>
                <a:cxn ang="0">
                  <a:pos x="89" y="35"/>
                </a:cxn>
                <a:cxn ang="0">
                  <a:pos x="89" y="47"/>
                </a:cxn>
                <a:cxn ang="0">
                  <a:pos x="86" y="61"/>
                </a:cxn>
                <a:cxn ang="0">
                  <a:pos x="84" y="73"/>
                </a:cxn>
                <a:cxn ang="0">
                  <a:pos x="78" y="89"/>
                </a:cxn>
                <a:cxn ang="0">
                  <a:pos x="70" y="119"/>
                </a:cxn>
                <a:cxn ang="0">
                  <a:pos x="65" y="132"/>
                </a:cxn>
                <a:cxn ang="0">
                  <a:pos x="58" y="154"/>
                </a:cxn>
                <a:cxn ang="0">
                  <a:pos x="51" y="178"/>
                </a:cxn>
                <a:cxn ang="0">
                  <a:pos x="47" y="189"/>
                </a:cxn>
                <a:cxn ang="0">
                  <a:pos x="41" y="196"/>
                </a:cxn>
                <a:cxn ang="0">
                  <a:pos x="34" y="200"/>
                </a:cxn>
                <a:cxn ang="0">
                  <a:pos x="25" y="202"/>
                </a:cxn>
                <a:cxn ang="0">
                  <a:pos x="15" y="200"/>
                </a:cxn>
                <a:cxn ang="0">
                  <a:pos x="10" y="195"/>
                </a:cxn>
                <a:cxn ang="0">
                  <a:pos x="6" y="188"/>
                </a:cxn>
                <a:cxn ang="0">
                  <a:pos x="6" y="169"/>
                </a:cxn>
                <a:cxn ang="0">
                  <a:pos x="0" y="147"/>
                </a:cxn>
                <a:cxn ang="0">
                  <a:pos x="0" y="137"/>
                </a:cxn>
                <a:cxn ang="0">
                  <a:pos x="2" y="130"/>
                </a:cxn>
                <a:cxn ang="0">
                  <a:pos x="6" y="122"/>
                </a:cxn>
                <a:cxn ang="0">
                  <a:pos x="8" y="110"/>
                </a:cxn>
                <a:cxn ang="0">
                  <a:pos x="7" y="96"/>
                </a:cxn>
                <a:cxn ang="0">
                  <a:pos x="3" y="82"/>
                </a:cxn>
                <a:cxn ang="0">
                  <a:pos x="2" y="73"/>
                </a:cxn>
                <a:cxn ang="0">
                  <a:pos x="6" y="65"/>
                </a:cxn>
                <a:cxn ang="0">
                  <a:pos x="13" y="59"/>
                </a:cxn>
                <a:cxn ang="0">
                  <a:pos x="19" y="55"/>
                </a:cxn>
                <a:cxn ang="0">
                  <a:pos x="24" y="55"/>
                </a:cxn>
                <a:cxn ang="0">
                  <a:pos x="28" y="54"/>
                </a:cxn>
                <a:cxn ang="0">
                  <a:pos x="34" y="50"/>
                </a:cxn>
                <a:cxn ang="0">
                  <a:pos x="43" y="41"/>
                </a:cxn>
                <a:cxn ang="0">
                  <a:pos x="49" y="30"/>
                </a:cxn>
                <a:cxn ang="0">
                  <a:pos x="55" y="22"/>
                </a:cxn>
                <a:cxn ang="0">
                  <a:pos x="59" y="13"/>
                </a:cxn>
                <a:cxn ang="0">
                  <a:pos x="63" y="6"/>
                </a:cxn>
                <a:cxn ang="0">
                  <a:pos x="69" y="0"/>
                </a:cxn>
              </a:cxnLst>
              <a:rect l="0" t="0" r="r" b="b"/>
              <a:pathLst>
                <a:path w="89" h="202">
                  <a:moveTo>
                    <a:pt x="69" y="0"/>
                  </a:moveTo>
                  <a:lnTo>
                    <a:pt x="75" y="0"/>
                  </a:lnTo>
                  <a:lnTo>
                    <a:pt x="81" y="4"/>
                  </a:lnTo>
                  <a:lnTo>
                    <a:pt x="85" y="14"/>
                  </a:lnTo>
                  <a:lnTo>
                    <a:pt x="88" y="24"/>
                  </a:lnTo>
                  <a:lnTo>
                    <a:pt x="89" y="35"/>
                  </a:lnTo>
                  <a:lnTo>
                    <a:pt x="89" y="47"/>
                  </a:lnTo>
                  <a:lnTo>
                    <a:pt x="86" y="61"/>
                  </a:lnTo>
                  <a:lnTo>
                    <a:pt x="84" y="73"/>
                  </a:lnTo>
                  <a:lnTo>
                    <a:pt x="78" y="89"/>
                  </a:lnTo>
                  <a:lnTo>
                    <a:pt x="70" y="119"/>
                  </a:lnTo>
                  <a:lnTo>
                    <a:pt x="65" y="132"/>
                  </a:lnTo>
                  <a:lnTo>
                    <a:pt x="58" y="154"/>
                  </a:lnTo>
                  <a:lnTo>
                    <a:pt x="51" y="178"/>
                  </a:lnTo>
                  <a:lnTo>
                    <a:pt x="47" y="189"/>
                  </a:lnTo>
                  <a:lnTo>
                    <a:pt x="41" y="196"/>
                  </a:lnTo>
                  <a:lnTo>
                    <a:pt x="34" y="200"/>
                  </a:lnTo>
                  <a:lnTo>
                    <a:pt x="25" y="202"/>
                  </a:lnTo>
                  <a:lnTo>
                    <a:pt x="15" y="200"/>
                  </a:lnTo>
                  <a:lnTo>
                    <a:pt x="10" y="195"/>
                  </a:lnTo>
                  <a:lnTo>
                    <a:pt x="6" y="188"/>
                  </a:lnTo>
                  <a:lnTo>
                    <a:pt x="6" y="169"/>
                  </a:lnTo>
                  <a:lnTo>
                    <a:pt x="0" y="147"/>
                  </a:lnTo>
                  <a:lnTo>
                    <a:pt x="0" y="137"/>
                  </a:lnTo>
                  <a:lnTo>
                    <a:pt x="2" y="130"/>
                  </a:lnTo>
                  <a:lnTo>
                    <a:pt x="6" y="122"/>
                  </a:lnTo>
                  <a:lnTo>
                    <a:pt x="8" y="110"/>
                  </a:lnTo>
                  <a:lnTo>
                    <a:pt x="7" y="96"/>
                  </a:lnTo>
                  <a:lnTo>
                    <a:pt x="3" y="82"/>
                  </a:lnTo>
                  <a:lnTo>
                    <a:pt x="2" y="73"/>
                  </a:lnTo>
                  <a:lnTo>
                    <a:pt x="6" y="65"/>
                  </a:lnTo>
                  <a:lnTo>
                    <a:pt x="13" y="59"/>
                  </a:lnTo>
                  <a:lnTo>
                    <a:pt x="19" y="55"/>
                  </a:lnTo>
                  <a:lnTo>
                    <a:pt x="24" y="55"/>
                  </a:lnTo>
                  <a:lnTo>
                    <a:pt x="28" y="54"/>
                  </a:lnTo>
                  <a:lnTo>
                    <a:pt x="34" y="50"/>
                  </a:lnTo>
                  <a:lnTo>
                    <a:pt x="43" y="41"/>
                  </a:lnTo>
                  <a:lnTo>
                    <a:pt x="49" y="30"/>
                  </a:lnTo>
                  <a:lnTo>
                    <a:pt x="55" y="22"/>
                  </a:lnTo>
                  <a:lnTo>
                    <a:pt x="59" y="13"/>
                  </a:lnTo>
                  <a:lnTo>
                    <a:pt x="63" y="6"/>
                  </a:lnTo>
                  <a:lnTo>
                    <a:pt x="69"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8">
              <a:extLst>
                <a:ext uri="{FF2B5EF4-FFF2-40B4-BE49-F238E27FC236}">
                  <a16:creationId xmlns:a16="http://schemas.microsoft.com/office/drawing/2014/main" id="{44345ACD-8FC8-469B-8344-22FB62344226}"/>
                </a:ext>
              </a:extLst>
            </p:cNvPr>
            <p:cNvSpPr>
              <a:spLocks/>
            </p:cNvSpPr>
            <p:nvPr/>
          </p:nvSpPr>
          <p:spPr bwMode="auto">
            <a:xfrm>
              <a:off x="5816584" y="3038470"/>
              <a:ext cx="41275" cy="111125"/>
            </a:xfrm>
            <a:custGeom>
              <a:avLst/>
              <a:gdLst/>
              <a:ahLst/>
              <a:cxnLst>
                <a:cxn ang="0">
                  <a:pos x="9" y="0"/>
                </a:cxn>
                <a:cxn ang="0">
                  <a:pos x="14" y="0"/>
                </a:cxn>
                <a:cxn ang="0">
                  <a:pos x="17" y="5"/>
                </a:cxn>
                <a:cxn ang="0">
                  <a:pos x="19" y="12"/>
                </a:cxn>
                <a:cxn ang="0">
                  <a:pos x="22" y="20"/>
                </a:cxn>
                <a:cxn ang="0">
                  <a:pos x="25" y="26"/>
                </a:cxn>
                <a:cxn ang="0">
                  <a:pos x="26" y="31"/>
                </a:cxn>
                <a:cxn ang="0">
                  <a:pos x="25" y="41"/>
                </a:cxn>
                <a:cxn ang="0">
                  <a:pos x="22" y="52"/>
                </a:cxn>
                <a:cxn ang="0">
                  <a:pos x="18" y="61"/>
                </a:cxn>
                <a:cxn ang="0">
                  <a:pos x="14" y="68"/>
                </a:cxn>
                <a:cxn ang="0">
                  <a:pos x="7" y="70"/>
                </a:cxn>
                <a:cxn ang="0">
                  <a:pos x="3" y="64"/>
                </a:cxn>
                <a:cxn ang="0">
                  <a:pos x="0" y="55"/>
                </a:cxn>
                <a:cxn ang="0">
                  <a:pos x="0" y="41"/>
                </a:cxn>
                <a:cxn ang="0">
                  <a:pos x="2" y="27"/>
                </a:cxn>
                <a:cxn ang="0">
                  <a:pos x="3" y="15"/>
                </a:cxn>
                <a:cxn ang="0">
                  <a:pos x="6" y="5"/>
                </a:cxn>
                <a:cxn ang="0">
                  <a:pos x="9" y="0"/>
                </a:cxn>
              </a:cxnLst>
              <a:rect l="0" t="0" r="r" b="b"/>
              <a:pathLst>
                <a:path w="26" h="70">
                  <a:moveTo>
                    <a:pt x="9" y="0"/>
                  </a:moveTo>
                  <a:lnTo>
                    <a:pt x="14" y="0"/>
                  </a:lnTo>
                  <a:lnTo>
                    <a:pt x="17" y="5"/>
                  </a:lnTo>
                  <a:lnTo>
                    <a:pt x="19" y="12"/>
                  </a:lnTo>
                  <a:lnTo>
                    <a:pt x="22" y="20"/>
                  </a:lnTo>
                  <a:lnTo>
                    <a:pt x="25" y="26"/>
                  </a:lnTo>
                  <a:lnTo>
                    <a:pt x="26" y="31"/>
                  </a:lnTo>
                  <a:lnTo>
                    <a:pt x="25" y="41"/>
                  </a:lnTo>
                  <a:lnTo>
                    <a:pt x="22" y="52"/>
                  </a:lnTo>
                  <a:lnTo>
                    <a:pt x="18" y="61"/>
                  </a:lnTo>
                  <a:lnTo>
                    <a:pt x="14" y="68"/>
                  </a:lnTo>
                  <a:lnTo>
                    <a:pt x="7" y="70"/>
                  </a:lnTo>
                  <a:lnTo>
                    <a:pt x="3" y="64"/>
                  </a:lnTo>
                  <a:lnTo>
                    <a:pt x="0" y="55"/>
                  </a:lnTo>
                  <a:lnTo>
                    <a:pt x="0" y="41"/>
                  </a:lnTo>
                  <a:lnTo>
                    <a:pt x="2" y="27"/>
                  </a:lnTo>
                  <a:lnTo>
                    <a:pt x="3" y="15"/>
                  </a:lnTo>
                  <a:lnTo>
                    <a:pt x="6" y="5"/>
                  </a:lnTo>
                  <a:lnTo>
                    <a:pt x="9"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9">
              <a:extLst>
                <a:ext uri="{FF2B5EF4-FFF2-40B4-BE49-F238E27FC236}">
                  <a16:creationId xmlns:a16="http://schemas.microsoft.com/office/drawing/2014/main" id="{B9AA9F14-C579-4BEC-A5C6-BA03E4A06C41}"/>
                </a:ext>
              </a:extLst>
            </p:cNvPr>
            <p:cNvSpPr>
              <a:spLocks/>
            </p:cNvSpPr>
            <p:nvPr/>
          </p:nvSpPr>
          <p:spPr bwMode="auto">
            <a:xfrm>
              <a:off x="4373551" y="2282820"/>
              <a:ext cx="34925" cy="46038"/>
            </a:xfrm>
            <a:custGeom>
              <a:avLst/>
              <a:gdLst/>
              <a:ahLst/>
              <a:cxnLst>
                <a:cxn ang="0">
                  <a:pos x="11" y="0"/>
                </a:cxn>
                <a:cxn ang="0">
                  <a:pos x="15" y="3"/>
                </a:cxn>
                <a:cxn ang="0">
                  <a:pos x="21" y="7"/>
                </a:cxn>
                <a:cxn ang="0">
                  <a:pos x="22" y="15"/>
                </a:cxn>
                <a:cxn ang="0">
                  <a:pos x="21" y="22"/>
                </a:cxn>
                <a:cxn ang="0">
                  <a:pos x="18" y="26"/>
                </a:cxn>
                <a:cxn ang="0">
                  <a:pos x="15" y="29"/>
                </a:cxn>
                <a:cxn ang="0">
                  <a:pos x="7" y="29"/>
                </a:cxn>
                <a:cxn ang="0">
                  <a:pos x="3" y="26"/>
                </a:cxn>
                <a:cxn ang="0">
                  <a:pos x="0" y="20"/>
                </a:cxn>
                <a:cxn ang="0">
                  <a:pos x="1" y="11"/>
                </a:cxn>
                <a:cxn ang="0">
                  <a:pos x="4" y="3"/>
                </a:cxn>
                <a:cxn ang="0">
                  <a:pos x="11" y="0"/>
                </a:cxn>
              </a:cxnLst>
              <a:rect l="0" t="0" r="r" b="b"/>
              <a:pathLst>
                <a:path w="22" h="29">
                  <a:moveTo>
                    <a:pt x="11" y="0"/>
                  </a:moveTo>
                  <a:lnTo>
                    <a:pt x="15" y="3"/>
                  </a:lnTo>
                  <a:lnTo>
                    <a:pt x="21" y="7"/>
                  </a:lnTo>
                  <a:lnTo>
                    <a:pt x="22" y="15"/>
                  </a:lnTo>
                  <a:lnTo>
                    <a:pt x="21" y="22"/>
                  </a:lnTo>
                  <a:lnTo>
                    <a:pt x="18" y="26"/>
                  </a:lnTo>
                  <a:lnTo>
                    <a:pt x="15" y="29"/>
                  </a:lnTo>
                  <a:lnTo>
                    <a:pt x="7" y="29"/>
                  </a:lnTo>
                  <a:lnTo>
                    <a:pt x="3" y="26"/>
                  </a:lnTo>
                  <a:lnTo>
                    <a:pt x="0" y="20"/>
                  </a:lnTo>
                  <a:lnTo>
                    <a:pt x="1" y="11"/>
                  </a:lnTo>
                  <a:lnTo>
                    <a:pt x="4" y="3"/>
                  </a:lnTo>
                  <a:lnTo>
                    <a:pt x="11"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0">
              <a:extLst>
                <a:ext uri="{FF2B5EF4-FFF2-40B4-BE49-F238E27FC236}">
                  <a16:creationId xmlns:a16="http://schemas.microsoft.com/office/drawing/2014/main" id="{A030CD88-F398-422E-A7AA-52266821E551}"/>
                </a:ext>
              </a:extLst>
            </p:cNvPr>
            <p:cNvSpPr>
              <a:spLocks/>
            </p:cNvSpPr>
            <p:nvPr/>
          </p:nvSpPr>
          <p:spPr bwMode="auto">
            <a:xfrm>
              <a:off x="4262426" y="2305045"/>
              <a:ext cx="15875" cy="19050"/>
            </a:xfrm>
            <a:custGeom>
              <a:avLst/>
              <a:gdLst/>
              <a:ahLst/>
              <a:cxnLst>
                <a:cxn ang="0">
                  <a:pos x="4" y="0"/>
                </a:cxn>
                <a:cxn ang="0">
                  <a:pos x="9" y="0"/>
                </a:cxn>
                <a:cxn ang="0">
                  <a:pos x="10" y="1"/>
                </a:cxn>
                <a:cxn ang="0">
                  <a:pos x="10" y="8"/>
                </a:cxn>
                <a:cxn ang="0">
                  <a:pos x="7" y="11"/>
                </a:cxn>
                <a:cxn ang="0">
                  <a:pos x="4" y="12"/>
                </a:cxn>
                <a:cxn ang="0">
                  <a:pos x="2" y="11"/>
                </a:cxn>
                <a:cxn ang="0">
                  <a:pos x="0" y="11"/>
                </a:cxn>
                <a:cxn ang="0">
                  <a:pos x="0" y="7"/>
                </a:cxn>
                <a:cxn ang="0">
                  <a:pos x="2" y="3"/>
                </a:cxn>
                <a:cxn ang="0">
                  <a:pos x="4" y="0"/>
                </a:cxn>
              </a:cxnLst>
              <a:rect l="0" t="0" r="r" b="b"/>
              <a:pathLst>
                <a:path w="10" h="12">
                  <a:moveTo>
                    <a:pt x="4" y="0"/>
                  </a:moveTo>
                  <a:lnTo>
                    <a:pt x="9" y="0"/>
                  </a:lnTo>
                  <a:lnTo>
                    <a:pt x="10" y="1"/>
                  </a:lnTo>
                  <a:lnTo>
                    <a:pt x="10" y="8"/>
                  </a:lnTo>
                  <a:lnTo>
                    <a:pt x="7" y="11"/>
                  </a:lnTo>
                  <a:lnTo>
                    <a:pt x="4" y="12"/>
                  </a:lnTo>
                  <a:lnTo>
                    <a:pt x="2" y="11"/>
                  </a:lnTo>
                  <a:lnTo>
                    <a:pt x="0" y="11"/>
                  </a:lnTo>
                  <a:lnTo>
                    <a:pt x="0" y="7"/>
                  </a:lnTo>
                  <a:lnTo>
                    <a:pt x="2" y="3"/>
                  </a:lnTo>
                  <a:lnTo>
                    <a:pt x="4"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1">
              <a:extLst>
                <a:ext uri="{FF2B5EF4-FFF2-40B4-BE49-F238E27FC236}">
                  <a16:creationId xmlns:a16="http://schemas.microsoft.com/office/drawing/2014/main" id="{E5E7A12E-BAE9-4191-A05C-E593755C7B10}"/>
                </a:ext>
              </a:extLst>
            </p:cNvPr>
            <p:cNvSpPr>
              <a:spLocks/>
            </p:cNvSpPr>
            <p:nvPr/>
          </p:nvSpPr>
          <p:spPr bwMode="auto">
            <a:xfrm>
              <a:off x="4462450" y="2347908"/>
              <a:ext cx="68263" cy="41275"/>
            </a:xfrm>
            <a:custGeom>
              <a:avLst/>
              <a:gdLst/>
              <a:ahLst/>
              <a:cxnLst>
                <a:cxn ang="0">
                  <a:pos x="7" y="0"/>
                </a:cxn>
                <a:cxn ang="0">
                  <a:pos x="14" y="0"/>
                </a:cxn>
                <a:cxn ang="0">
                  <a:pos x="21" y="2"/>
                </a:cxn>
                <a:cxn ang="0">
                  <a:pos x="29" y="2"/>
                </a:cxn>
                <a:cxn ang="0">
                  <a:pos x="37" y="6"/>
                </a:cxn>
                <a:cxn ang="0">
                  <a:pos x="38" y="10"/>
                </a:cxn>
                <a:cxn ang="0">
                  <a:pos x="41" y="14"/>
                </a:cxn>
                <a:cxn ang="0">
                  <a:pos x="43" y="18"/>
                </a:cxn>
                <a:cxn ang="0">
                  <a:pos x="40" y="24"/>
                </a:cxn>
                <a:cxn ang="0">
                  <a:pos x="34" y="26"/>
                </a:cxn>
                <a:cxn ang="0">
                  <a:pos x="27" y="26"/>
                </a:cxn>
                <a:cxn ang="0">
                  <a:pos x="22" y="24"/>
                </a:cxn>
                <a:cxn ang="0">
                  <a:pos x="14" y="16"/>
                </a:cxn>
                <a:cxn ang="0">
                  <a:pos x="11" y="14"/>
                </a:cxn>
                <a:cxn ang="0">
                  <a:pos x="8" y="11"/>
                </a:cxn>
                <a:cxn ang="0">
                  <a:pos x="6" y="10"/>
                </a:cxn>
                <a:cxn ang="0">
                  <a:pos x="1" y="6"/>
                </a:cxn>
                <a:cxn ang="0">
                  <a:pos x="0" y="3"/>
                </a:cxn>
                <a:cxn ang="0">
                  <a:pos x="1" y="2"/>
                </a:cxn>
                <a:cxn ang="0">
                  <a:pos x="7" y="0"/>
                </a:cxn>
              </a:cxnLst>
              <a:rect l="0" t="0" r="r" b="b"/>
              <a:pathLst>
                <a:path w="43" h="26">
                  <a:moveTo>
                    <a:pt x="7" y="0"/>
                  </a:moveTo>
                  <a:lnTo>
                    <a:pt x="14" y="0"/>
                  </a:lnTo>
                  <a:lnTo>
                    <a:pt x="21" y="2"/>
                  </a:lnTo>
                  <a:lnTo>
                    <a:pt x="29" y="2"/>
                  </a:lnTo>
                  <a:lnTo>
                    <a:pt x="37" y="6"/>
                  </a:lnTo>
                  <a:lnTo>
                    <a:pt x="38" y="10"/>
                  </a:lnTo>
                  <a:lnTo>
                    <a:pt x="41" y="14"/>
                  </a:lnTo>
                  <a:lnTo>
                    <a:pt x="43" y="18"/>
                  </a:lnTo>
                  <a:lnTo>
                    <a:pt x="40" y="24"/>
                  </a:lnTo>
                  <a:lnTo>
                    <a:pt x="34" y="26"/>
                  </a:lnTo>
                  <a:lnTo>
                    <a:pt x="27" y="26"/>
                  </a:lnTo>
                  <a:lnTo>
                    <a:pt x="22" y="24"/>
                  </a:lnTo>
                  <a:lnTo>
                    <a:pt x="14" y="16"/>
                  </a:lnTo>
                  <a:lnTo>
                    <a:pt x="11" y="14"/>
                  </a:lnTo>
                  <a:lnTo>
                    <a:pt x="8" y="11"/>
                  </a:lnTo>
                  <a:lnTo>
                    <a:pt x="6" y="10"/>
                  </a:lnTo>
                  <a:lnTo>
                    <a:pt x="1" y="6"/>
                  </a:lnTo>
                  <a:lnTo>
                    <a:pt x="0" y="3"/>
                  </a:lnTo>
                  <a:lnTo>
                    <a:pt x="1" y="2"/>
                  </a:lnTo>
                  <a:lnTo>
                    <a:pt x="7"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2">
              <a:extLst>
                <a:ext uri="{FF2B5EF4-FFF2-40B4-BE49-F238E27FC236}">
                  <a16:creationId xmlns:a16="http://schemas.microsoft.com/office/drawing/2014/main" id="{D74EE529-B6C2-4445-950C-D52C064AF9AC}"/>
                </a:ext>
              </a:extLst>
            </p:cNvPr>
            <p:cNvSpPr>
              <a:spLocks/>
            </p:cNvSpPr>
            <p:nvPr/>
          </p:nvSpPr>
          <p:spPr bwMode="auto">
            <a:xfrm>
              <a:off x="4006839" y="1941508"/>
              <a:ext cx="88899" cy="103188"/>
            </a:xfrm>
            <a:custGeom>
              <a:avLst/>
              <a:gdLst/>
              <a:ahLst/>
              <a:cxnLst>
                <a:cxn ang="0">
                  <a:pos x="31" y="0"/>
                </a:cxn>
                <a:cxn ang="0">
                  <a:pos x="41" y="0"/>
                </a:cxn>
                <a:cxn ang="0">
                  <a:pos x="49" y="6"/>
                </a:cxn>
                <a:cxn ang="0">
                  <a:pos x="53" y="11"/>
                </a:cxn>
                <a:cxn ang="0">
                  <a:pos x="56" y="21"/>
                </a:cxn>
                <a:cxn ang="0">
                  <a:pos x="56" y="32"/>
                </a:cxn>
                <a:cxn ang="0">
                  <a:pos x="55" y="40"/>
                </a:cxn>
                <a:cxn ang="0">
                  <a:pos x="49" y="47"/>
                </a:cxn>
                <a:cxn ang="0">
                  <a:pos x="38" y="55"/>
                </a:cxn>
                <a:cxn ang="0">
                  <a:pos x="30" y="59"/>
                </a:cxn>
                <a:cxn ang="0">
                  <a:pos x="20" y="63"/>
                </a:cxn>
                <a:cxn ang="0">
                  <a:pos x="12" y="65"/>
                </a:cxn>
                <a:cxn ang="0">
                  <a:pos x="7" y="62"/>
                </a:cxn>
                <a:cxn ang="0">
                  <a:pos x="4" y="59"/>
                </a:cxn>
                <a:cxn ang="0">
                  <a:pos x="1" y="55"/>
                </a:cxn>
                <a:cxn ang="0">
                  <a:pos x="0" y="52"/>
                </a:cxn>
                <a:cxn ang="0">
                  <a:pos x="0" y="50"/>
                </a:cxn>
                <a:cxn ang="0">
                  <a:pos x="1" y="47"/>
                </a:cxn>
                <a:cxn ang="0">
                  <a:pos x="5" y="43"/>
                </a:cxn>
                <a:cxn ang="0">
                  <a:pos x="5" y="34"/>
                </a:cxn>
                <a:cxn ang="0">
                  <a:pos x="3" y="26"/>
                </a:cxn>
                <a:cxn ang="0">
                  <a:pos x="3" y="19"/>
                </a:cxn>
                <a:cxn ang="0">
                  <a:pos x="7" y="15"/>
                </a:cxn>
                <a:cxn ang="0">
                  <a:pos x="8" y="15"/>
                </a:cxn>
                <a:cxn ang="0">
                  <a:pos x="11" y="14"/>
                </a:cxn>
                <a:cxn ang="0">
                  <a:pos x="14" y="14"/>
                </a:cxn>
                <a:cxn ang="0">
                  <a:pos x="19" y="11"/>
                </a:cxn>
                <a:cxn ang="0">
                  <a:pos x="20" y="8"/>
                </a:cxn>
                <a:cxn ang="0">
                  <a:pos x="23" y="6"/>
                </a:cxn>
                <a:cxn ang="0">
                  <a:pos x="25" y="3"/>
                </a:cxn>
                <a:cxn ang="0">
                  <a:pos x="27" y="2"/>
                </a:cxn>
                <a:cxn ang="0">
                  <a:pos x="31" y="0"/>
                </a:cxn>
              </a:cxnLst>
              <a:rect l="0" t="0" r="r" b="b"/>
              <a:pathLst>
                <a:path w="56" h="65">
                  <a:moveTo>
                    <a:pt x="31" y="0"/>
                  </a:moveTo>
                  <a:lnTo>
                    <a:pt x="41" y="0"/>
                  </a:lnTo>
                  <a:lnTo>
                    <a:pt x="49" y="6"/>
                  </a:lnTo>
                  <a:lnTo>
                    <a:pt x="53" y="11"/>
                  </a:lnTo>
                  <a:lnTo>
                    <a:pt x="56" y="21"/>
                  </a:lnTo>
                  <a:lnTo>
                    <a:pt x="56" y="32"/>
                  </a:lnTo>
                  <a:lnTo>
                    <a:pt x="55" y="40"/>
                  </a:lnTo>
                  <a:lnTo>
                    <a:pt x="49" y="47"/>
                  </a:lnTo>
                  <a:lnTo>
                    <a:pt x="38" y="55"/>
                  </a:lnTo>
                  <a:lnTo>
                    <a:pt x="30" y="59"/>
                  </a:lnTo>
                  <a:lnTo>
                    <a:pt x="20" y="63"/>
                  </a:lnTo>
                  <a:lnTo>
                    <a:pt x="12" y="65"/>
                  </a:lnTo>
                  <a:lnTo>
                    <a:pt x="7" y="62"/>
                  </a:lnTo>
                  <a:lnTo>
                    <a:pt x="4" y="59"/>
                  </a:lnTo>
                  <a:lnTo>
                    <a:pt x="1" y="55"/>
                  </a:lnTo>
                  <a:lnTo>
                    <a:pt x="0" y="52"/>
                  </a:lnTo>
                  <a:lnTo>
                    <a:pt x="0" y="50"/>
                  </a:lnTo>
                  <a:lnTo>
                    <a:pt x="1" y="47"/>
                  </a:lnTo>
                  <a:lnTo>
                    <a:pt x="5" y="43"/>
                  </a:lnTo>
                  <a:lnTo>
                    <a:pt x="5" y="34"/>
                  </a:lnTo>
                  <a:lnTo>
                    <a:pt x="3" y="26"/>
                  </a:lnTo>
                  <a:lnTo>
                    <a:pt x="3" y="19"/>
                  </a:lnTo>
                  <a:lnTo>
                    <a:pt x="7" y="15"/>
                  </a:lnTo>
                  <a:lnTo>
                    <a:pt x="8" y="15"/>
                  </a:lnTo>
                  <a:lnTo>
                    <a:pt x="11" y="14"/>
                  </a:lnTo>
                  <a:lnTo>
                    <a:pt x="14" y="14"/>
                  </a:lnTo>
                  <a:lnTo>
                    <a:pt x="19" y="11"/>
                  </a:lnTo>
                  <a:lnTo>
                    <a:pt x="20" y="8"/>
                  </a:lnTo>
                  <a:lnTo>
                    <a:pt x="23" y="6"/>
                  </a:lnTo>
                  <a:lnTo>
                    <a:pt x="25" y="3"/>
                  </a:lnTo>
                  <a:lnTo>
                    <a:pt x="27" y="2"/>
                  </a:lnTo>
                  <a:lnTo>
                    <a:pt x="31"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3">
              <a:extLst>
                <a:ext uri="{FF2B5EF4-FFF2-40B4-BE49-F238E27FC236}">
                  <a16:creationId xmlns:a16="http://schemas.microsoft.com/office/drawing/2014/main" id="{949E3B6B-2FAB-49CF-9D7C-2DCF5B43DD01}"/>
                </a:ext>
              </a:extLst>
            </p:cNvPr>
            <p:cNvSpPr>
              <a:spLocks/>
            </p:cNvSpPr>
            <p:nvPr/>
          </p:nvSpPr>
          <p:spPr bwMode="auto">
            <a:xfrm>
              <a:off x="4067163" y="1862134"/>
              <a:ext cx="184150" cy="206375"/>
            </a:xfrm>
            <a:custGeom>
              <a:avLst/>
              <a:gdLst/>
              <a:ahLst/>
              <a:cxnLst>
                <a:cxn ang="0">
                  <a:pos x="45" y="2"/>
                </a:cxn>
                <a:cxn ang="0">
                  <a:pos x="60" y="5"/>
                </a:cxn>
                <a:cxn ang="0">
                  <a:pos x="78" y="8"/>
                </a:cxn>
                <a:cxn ang="0">
                  <a:pos x="85" y="17"/>
                </a:cxn>
                <a:cxn ang="0">
                  <a:pos x="71" y="34"/>
                </a:cxn>
                <a:cxn ang="0">
                  <a:pos x="67" y="42"/>
                </a:cxn>
                <a:cxn ang="0">
                  <a:pos x="80" y="58"/>
                </a:cxn>
                <a:cxn ang="0">
                  <a:pos x="95" y="76"/>
                </a:cxn>
                <a:cxn ang="0">
                  <a:pos x="108" y="89"/>
                </a:cxn>
                <a:cxn ang="0">
                  <a:pos x="116" y="104"/>
                </a:cxn>
                <a:cxn ang="0">
                  <a:pos x="110" y="119"/>
                </a:cxn>
                <a:cxn ang="0">
                  <a:pos x="95" y="127"/>
                </a:cxn>
                <a:cxn ang="0">
                  <a:pos x="77" y="123"/>
                </a:cxn>
                <a:cxn ang="0">
                  <a:pos x="58" y="120"/>
                </a:cxn>
                <a:cxn ang="0">
                  <a:pos x="49" y="127"/>
                </a:cxn>
                <a:cxn ang="0">
                  <a:pos x="45" y="130"/>
                </a:cxn>
                <a:cxn ang="0">
                  <a:pos x="41" y="128"/>
                </a:cxn>
                <a:cxn ang="0">
                  <a:pos x="41" y="124"/>
                </a:cxn>
                <a:cxn ang="0">
                  <a:pos x="43" y="119"/>
                </a:cxn>
                <a:cxn ang="0">
                  <a:pos x="41" y="117"/>
                </a:cxn>
                <a:cxn ang="0">
                  <a:pos x="25" y="119"/>
                </a:cxn>
                <a:cxn ang="0">
                  <a:pos x="17" y="113"/>
                </a:cxn>
                <a:cxn ang="0">
                  <a:pos x="36" y="89"/>
                </a:cxn>
                <a:cxn ang="0">
                  <a:pos x="52" y="76"/>
                </a:cxn>
                <a:cxn ang="0">
                  <a:pos x="49" y="69"/>
                </a:cxn>
                <a:cxn ang="0">
                  <a:pos x="34" y="63"/>
                </a:cxn>
                <a:cxn ang="0">
                  <a:pos x="17" y="53"/>
                </a:cxn>
                <a:cxn ang="0">
                  <a:pos x="4" y="35"/>
                </a:cxn>
                <a:cxn ang="0">
                  <a:pos x="0" y="23"/>
                </a:cxn>
                <a:cxn ang="0">
                  <a:pos x="6" y="12"/>
                </a:cxn>
                <a:cxn ang="0">
                  <a:pos x="14" y="13"/>
                </a:cxn>
                <a:cxn ang="0">
                  <a:pos x="30" y="4"/>
                </a:cxn>
              </a:cxnLst>
              <a:rect l="0" t="0" r="r" b="b"/>
              <a:pathLst>
                <a:path w="116" h="130">
                  <a:moveTo>
                    <a:pt x="37" y="0"/>
                  </a:moveTo>
                  <a:lnTo>
                    <a:pt x="45" y="2"/>
                  </a:lnTo>
                  <a:lnTo>
                    <a:pt x="52" y="5"/>
                  </a:lnTo>
                  <a:lnTo>
                    <a:pt x="60" y="5"/>
                  </a:lnTo>
                  <a:lnTo>
                    <a:pt x="70" y="6"/>
                  </a:lnTo>
                  <a:lnTo>
                    <a:pt x="78" y="8"/>
                  </a:lnTo>
                  <a:lnTo>
                    <a:pt x="84" y="12"/>
                  </a:lnTo>
                  <a:lnTo>
                    <a:pt x="85" y="17"/>
                  </a:lnTo>
                  <a:lnTo>
                    <a:pt x="82" y="23"/>
                  </a:lnTo>
                  <a:lnTo>
                    <a:pt x="71" y="34"/>
                  </a:lnTo>
                  <a:lnTo>
                    <a:pt x="67" y="39"/>
                  </a:lnTo>
                  <a:lnTo>
                    <a:pt x="67" y="42"/>
                  </a:lnTo>
                  <a:lnTo>
                    <a:pt x="73" y="49"/>
                  </a:lnTo>
                  <a:lnTo>
                    <a:pt x="80" y="58"/>
                  </a:lnTo>
                  <a:lnTo>
                    <a:pt x="88" y="69"/>
                  </a:lnTo>
                  <a:lnTo>
                    <a:pt x="95" y="76"/>
                  </a:lnTo>
                  <a:lnTo>
                    <a:pt x="101" y="82"/>
                  </a:lnTo>
                  <a:lnTo>
                    <a:pt x="108" y="89"/>
                  </a:lnTo>
                  <a:lnTo>
                    <a:pt x="114" y="97"/>
                  </a:lnTo>
                  <a:lnTo>
                    <a:pt x="116" y="104"/>
                  </a:lnTo>
                  <a:lnTo>
                    <a:pt x="115" y="112"/>
                  </a:lnTo>
                  <a:lnTo>
                    <a:pt x="110" y="119"/>
                  </a:lnTo>
                  <a:lnTo>
                    <a:pt x="101" y="124"/>
                  </a:lnTo>
                  <a:lnTo>
                    <a:pt x="95" y="127"/>
                  </a:lnTo>
                  <a:lnTo>
                    <a:pt x="86" y="126"/>
                  </a:lnTo>
                  <a:lnTo>
                    <a:pt x="77" y="123"/>
                  </a:lnTo>
                  <a:lnTo>
                    <a:pt x="60" y="120"/>
                  </a:lnTo>
                  <a:lnTo>
                    <a:pt x="58" y="120"/>
                  </a:lnTo>
                  <a:lnTo>
                    <a:pt x="54" y="123"/>
                  </a:lnTo>
                  <a:lnTo>
                    <a:pt x="49" y="127"/>
                  </a:lnTo>
                  <a:lnTo>
                    <a:pt x="47" y="128"/>
                  </a:lnTo>
                  <a:lnTo>
                    <a:pt x="45" y="130"/>
                  </a:lnTo>
                  <a:lnTo>
                    <a:pt x="43" y="130"/>
                  </a:lnTo>
                  <a:lnTo>
                    <a:pt x="41" y="128"/>
                  </a:lnTo>
                  <a:lnTo>
                    <a:pt x="40" y="126"/>
                  </a:lnTo>
                  <a:lnTo>
                    <a:pt x="41" y="124"/>
                  </a:lnTo>
                  <a:lnTo>
                    <a:pt x="41" y="121"/>
                  </a:lnTo>
                  <a:lnTo>
                    <a:pt x="43" y="119"/>
                  </a:lnTo>
                  <a:lnTo>
                    <a:pt x="44" y="117"/>
                  </a:lnTo>
                  <a:lnTo>
                    <a:pt x="41" y="117"/>
                  </a:lnTo>
                  <a:lnTo>
                    <a:pt x="33" y="119"/>
                  </a:lnTo>
                  <a:lnTo>
                    <a:pt x="25" y="119"/>
                  </a:lnTo>
                  <a:lnTo>
                    <a:pt x="18" y="117"/>
                  </a:lnTo>
                  <a:lnTo>
                    <a:pt x="17" y="113"/>
                  </a:lnTo>
                  <a:lnTo>
                    <a:pt x="19" y="108"/>
                  </a:lnTo>
                  <a:lnTo>
                    <a:pt x="36" y="89"/>
                  </a:lnTo>
                  <a:lnTo>
                    <a:pt x="45" y="80"/>
                  </a:lnTo>
                  <a:lnTo>
                    <a:pt x="52" y="76"/>
                  </a:lnTo>
                  <a:lnTo>
                    <a:pt x="54" y="74"/>
                  </a:lnTo>
                  <a:lnTo>
                    <a:pt x="49" y="69"/>
                  </a:lnTo>
                  <a:lnTo>
                    <a:pt x="43" y="67"/>
                  </a:lnTo>
                  <a:lnTo>
                    <a:pt x="34" y="63"/>
                  </a:lnTo>
                  <a:lnTo>
                    <a:pt x="26" y="60"/>
                  </a:lnTo>
                  <a:lnTo>
                    <a:pt x="17" y="53"/>
                  </a:lnTo>
                  <a:lnTo>
                    <a:pt x="10" y="43"/>
                  </a:lnTo>
                  <a:lnTo>
                    <a:pt x="4" y="35"/>
                  </a:lnTo>
                  <a:lnTo>
                    <a:pt x="2" y="30"/>
                  </a:lnTo>
                  <a:lnTo>
                    <a:pt x="0" y="23"/>
                  </a:lnTo>
                  <a:lnTo>
                    <a:pt x="0" y="16"/>
                  </a:lnTo>
                  <a:lnTo>
                    <a:pt x="6" y="12"/>
                  </a:lnTo>
                  <a:lnTo>
                    <a:pt x="11" y="12"/>
                  </a:lnTo>
                  <a:lnTo>
                    <a:pt x="14" y="13"/>
                  </a:lnTo>
                  <a:lnTo>
                    <a:pt x="21" y="13"/>
                  </a:lnTo>
                  <a:lnTo>
                    <a:pt x="30" y="4"/>
                  </a:lnTo>
                  <a:lnTo>
                    <a:pt x="37"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4">
              <a:extLst>
                <a:ext uri="{FF2B5EF4-FFF2-40B4-BE49-F238E27FC236}">
                  <a16:creationId xmlns:a16="http://schemas.microsoft.com/office/drawing/2014/main" id="{38F4748F-9598-4D12-A811-B3936334FB5A}"/>
                </a:ext>
              </a:extLst>
            </p:cNvPr>
            <p:cNvSpPr>
              <a:spLocks noEditPoints="1"/>
            </p:cNvSpPr>
            <p:nvPr/>
          </p:nvSpPr>
          <p:spPr bwMode="auto">
            <a:xfrm>
              <a:off x="3859202" y="1409696"/>
              <a:ext cx="3976679" cy="2686046"/>
            </a:xfrm>
            <a:custGeom>
              <a:avLst/>
              <a:gdLst/>
              <a:ahLst/>
              <a:cxnLst>
                <a:cxn ang="0">
                  <a:pos x="578" y="560"/>
                </a:cxn>
                <a:cxn ang="0">
                  <a:pos x="697" y="476"/>
                </a:cxn>
                <a:cxn ang="0">
                  <a:pos x="823" y="469"/>
                </a:cxn>
                <a:cxn ang="0">
                  <a:pos x="902" y="574"/>
                </a:cxn>
                <a:cxn ang="0">
                  <a:pos x="908" y="469"/>
                </a:cxn>
                <a:cxn ang="0">
                  <a:pos x="1567" y="16"/>
                </a:cxn>
                <a:cxn ang="0">
                  <a:pos x="1810" y="57"/>
                </a:cxn>
                <a:cxn ang="0">
                  <a:pos x="1998" y="63"/>
                </a:cxn>
                <a:cxn ang="0">
                  <a:pos x="2051" y="31"/>
                </a:cxn>
                <a:cxn ang="0">
                  <a:pos x="2147" y="101"/>
                </a:cxn>
                <a:cxn ang="0">
                  <a:pos x="2461" y="121"/>
                </a:cxn>
                <a:cxn ang="0">
                  <a:pos x="2412" y="252"/>
                </a:cxn>
                <a:cxn ang="0">
                  <a:pos x="2192" y="427"/>
                </a:cxn>
                <a:cxn ang="0">
                  <a:pos x="2256" y="258"/>
                </a:cxn>
                <a:cxn ang="0">
                  <a:pos x="1998" y="311"/>
                </a:cxn>
                <a:cxn ang="0">
                  <a:pos x="2025" y="363"/>
                </a:cxn>
                <a:cxn ang="0">
                  <a:pos x="2032" y="475"/>
                </a:cxn>
                <a:cxn ang="0">
                  <a:pos x="1864" y="561"/>
                </a:cxn>
                <a:cxn ang="0">
                  <a:pos x="1805" y="609"/>
                </a:cxn>
                <a:cxn ang="0">
                  <a:pos x="1721" y="582"/>
                </a:cxn>
                <a:cxn ang="0">
                  <a:pos x="1732" y="786"/>
                </a:cxn>
                <a:cxn ang="0">
                  <a:pos x="1601" y="874"/>
                </a:cxn>
                <a:cxn ang="0">
                  <a:pos x="1564" y="1050"/>
                </a:cxn>
                <a:cxn ang="0">
                  <a:pos x="1464" y="919"/>
                </a:cxn>
                <a:cxn ang="0">
                  <a:pos x="1363" y="844"/>
                </a:cxn>
                <a:cxn ang="0">
                  <a:pos x="1179" y="992"/>
                </a:cxn>
                <a:cxn ang="0">
                  <a:pos x="1067" y="787"/>
                </a:cxn>
                <a:cxn ang="0">
                  <a:pos x="838" y="726"/>
                </a:cxn>
                <a:cxn ang="0">
                  <a:pos x="982" y="828"/>
                </a:cxn>
                <a:cxn ang="0">
                  <a:pos x="752" y="892"/>
                </a:cxn>
                <a:cxn ang="0">
                  <a:pos x="725" y="922"/>
                </a:cxn>
                <a:cxn ang="0">
                  <a:pos x="827" y="1115"/>
                </a:cxn>
                <a:cxn ang="0">
                  <a:pos x="689" y="1442"/>
                </a:cxn>
                <a:cxn ang="0">
                  <a:pos x="543" y="1673"/>
                </a:cxn>
                <a:cxn ang="0">
                  <a:pos x="391" y="1470"/>
                </a:cxn>
                <a:cxn ang="0">
                  <a:pos x="339" y="1098"/>
                </a:cxn>
                <a:cxn ang="0">
                  <a:pos x="122" y="1111"/>
                </a:cxn>
                <a:cxn ang="0">
                  <a:pos x="22" y="878"/>
                </a:cxn>
                <a:cxn ang="0">
                  <a:pos x="198" y="635"/>
                </a:cxn>
                <a:cxn ang="0">
                  <a:pos x="373" y="672"/>
                </a:cxn>
                <a:cxn ang="0">
                  <a:pos x="573" y="720"/>
                </a:cxn>
                <a:cxn ang="0">
                  <a:pos x="614" y="623"/>
                </a:cxn>
                <a:cxn ang="0">
                  <a:pos x="520" y="613"/>
                </a:cxn>
                <a:cxn ang="0">
                  <a:pos x="435" y="546"/>
                </a:cxn>
                <a:cxn ang="0">
                  <a:pos x="350" y="512"/>
                </a:cxn>
                <a:cxn ang="0">
                  <a:pos x="194" y="616"/>
                </a:cxn>
                <a:cxn ang="0">
                  <a:pos x="105" y="546"/>
                </a:cxn>
                <a:cxn ang="0">
                  <a:pos x="245" y="412"/>
                </a:cxn>
                <a:cxn ang="0">
                  <a:pos x="360" y="316"/>
                </a:cxn>
                <a:cxn ang="0">
                  <a:pos x="526" y="295"/>
                </a:cxn>
                <a:cxn ang="0">
                  <a:pos x="514" y="211"/>
                </a:cxn>
                <a:cxn ang="0">
                  <a:pos x="451" y="283"/>
                </a:cxn>
                <a:cxn ang="0">
                  <a:pos x="298" y="286"/>
                </a:cxn>
                <a:cxn ang="0">
                  <a:pos x="613" y="109"/>
                </a:cxn>
                <a:cxn ang="0">
                  <a:pos x="689" y="200"/>
                </a:cxn>
                <a:cxn ang="0">
                  <a:pos x="785" y="178"/>
                </a:cxn>
                <a:cxn ang="0">
                  <a:pos x="905" y="143"/>
                </a:cxn>
                <a:cxn ang="0">
                  <a:pos x="1095" y="135"/>
                </a:cxn>
                <a:cxn ang="0">
                  <a:pos x="1132" y="164"/>
                </a:cxn>
                <a:cxn ang="0">
                  <a:pos x="1201" y="120"/>
                </a:cxn>
                <a:cxn ang="0">
                  <a:pos x="1191" y="102"/>
                </a:cxn>
                <a:cxn ang="0">
                  <a:pos x="1244" y="71"/>
                </a:cxn>
                <a:cxn ang="0">
                  <a:pos x="1475" y="26"/>
                </a:cxn>
              </a:cxnLst>
              <a:rect l="0" t="0" r="r" b="b"/>
              <a:pathLst>
                <a:path w="2505" h="1692">
                  <a:moveTo>
                    <a:pt x="643" y="1161"/>
                  </a:moveTo>
                  <a:lnTo>
                    <a:pt x="634" y="1163"/>
                  </a:lnTo>
                  <a:lnTo>
                    <a:pt x="630" y="1167"/>
                  </a:lnTo>
                  <a:lnTo>
                    <a:pt x="629" y="1174"/>
                  </a:lnTo>
                  <a:lnTo>
                    <a:pt x="628" y="1182"/>
                  </a:lnTo>
                  <a:lnTo>
                    <a:pt x="628" y="1193"/>
                  </a:lnTo>
                  <a:lnTo>
                    <a:pt x="629" y="1201"/>
                  </a:lnTo>
                  <a:lnTo>
                    <a:pt x="633" y="1205"/>
                  </a:lnTo>
                  <a:lnTo>
                    <a:pt x="640" y="1203"/>
                  </a:lnTo>
                  <a:lnTo>
                    <a:pt x="647" y="1196"/>
                  </a:lnTo>
                  <a:lnTo>
                    <a:pt x="652" y="1185"/>
                  </a:lnTo>
                  <a:lnTo>
                    <a:pt x="656" y="1172"/>
                  </a:lnTo>
                  <a:lnTo>
                    <a:pt x="655" y="1164"/>
                  </a:lnTo>
                  <a:lnTo>
                    <a:pt x="651" y="1161"/>
                  </a:lnTo>
                  <a:lnTo>
                    <a:pt x="643" y="1161"/>
                  </a:lnTo>
                  <a:close/>
                  <a:moveTo>
                    <a:pt x="619" y="467"/>
                  </a:moveTo>
                  <a:lnTo>
                    <a:pt x="617" y="468"/>
                  </a:lnTo>
                  <a:lnTo>
                    <a:pt x="613" y="469"/>
                  </a:lnTo>
                  <a:lnTo>
                    <a:pt x="610" y="474"/>
                  </a:lnTo>
                  <a:lnTo>
                    <a:pt x="606" y="479"/>
                  </a:lnTo>
                  <a:lnTo>
                    <a:pt x="599" y="491"/>
                  </a:lnTo>
                  <a:lnTo>
                    <a:pt x="592" y="502"/>
                  </a:lnTo>
                  <a:lnTo>
                    <a:pt x="580" y="515"/>
                  </a:lnTo>
                  <a:lnTo>
                    <a:pt x="576" y="522"/>
                  </a:lnTo>
                  <a:lnTo>
                    <a:pt x="574" y="528"/>
                  </a:lnTo>
                  <a:lnTo>
                    <a:pt x="580" y="537"/>
                  </a:lnTo>
                  <a:lnTo>
                    <a:pt x="580" y="543"/>
                  </a:lnTo>
                  <a:lnTo>
                    <a:pt x="578" y="550"/>
                  </a:lnTo>
                  <a:lnTo>
                    <a:pt x="577" y="556"/>
                  </a:lnTo>
                  <a:lnTo>
                    <a:pt x="577" y="559"/>
                  </a:lnTo>
                  <a:lnTo>
                    <a:pt x="578" y="560"/>
                  </a:lnTo>
                  <a:lnTo>
                    <a:pt x="580" y="559"/>
                  </a:lnTo>
                  <a:lnTo>
                    <a:pt x="588" y="554"/>
                  </a:lnTo>
                  <a:lnTo>
                    <a:pt x="591" y="552"/>
                  </a:lnTo>
                  <a:lnTo>
                    <a:pt x="595" y="550"/>
                  </a:lnTo>
                  <a:lnTo>
                    <a:pt x="606" y="550"/>
                  </a:lnTo>
                  <a:lnTo>
                    <a:pt x="617" y="552"/>
                  </a:lnTo>
                  <a:lnTo>
                    <a:pt x="625" y="550"/>
                  </a:lnTo>
                  <a:lnTo>
                    <a:pt x="632" y="545"/>
                  </a:lnTo>
                  <a:lnTo>
                    <a:pt x="637" y="539"/>
                  </a:lnTo>
                  <a:lnTo>
                    <a:pt x="647" y="537"/>
                  </a:lnTo>
                  <a:lnTo>
                    <a:pt x="658" y="537"/>
                  </a:lnTo>
                  <a:lnTo>
                    <a:pt x="669" y="538"/>
                  </a:lnTo>
                  <a:lnTo>
                    <a:pt x="693" y="549"/>
                  </a:lnTo>
                  <a:lnTo>
                    <a:pt x="704" y="553"/>
                  </a:lnTo>
                  <a:lnTo>
                    <a:pt x="726" y="553"/>
                  </a:lnTo>
                  <a:lnTo>
                    <a:pt x="738" y="550"/>
                  </a:lnTo>
                  <a:lnTo>
                    <a:pt x="748" y="549"/>
                  </a:lnTo>
                  <a:lnTo>
                    <a:pt x="752" y="545"/>
                  </a:lnTo>
                  <a:lnTo>
                    <a:pt x="752" y="537"/>
                  </a:lnTo>
                  <a:lnTo>
                    <a:pt x="748" y="528"/>
                  </a:lnTo>
                  <a:lnTo>
                    <a:pt x="740" y="520"/>
                  </a:lnTo>
                  <a:lnTo>
                    <a:pt x="726" y="509"/>
                  </a:lnTo>
                  <a:lnTo>
                    <a:pt x="714" y="500"/>
                  </a:lnTo>
                  <a:lnTo>
                    <a:pt x="701" y="491"/>
                  </a:lnTo>
                  <a:lnTo>
                    <a:pt x="696" y="490"/>
                  </a:lnTo>
                  <a:lnTo>
                    <a:pt x="693" y="487"/>
                  </a:lnTo>
                  <a:lnTo>
                    <a:pt x="690" y="486"/>
                  </a:lnTo>
                  <a:lnTo>
                    <a:pt x="688" y="483"/>
                  </a:lnTo>
                  <a:lnTo>
                    <a:pt x="688" y="482"/>
                  </a:lnTo>
                  <a:lnTo>
                    <a:pt x="689" y="480"/>
                  </a:lnTo>
                  <a:lnTo>
                    <a:pt x="697" y="476"/>
                  </a:lnTo>
                  <a:lnTo>
                    <a:pt x="701" y="472"/>
                  </a:lnTo>
                  <a:lnTo>
                    <a:pt x="703" y="469"/>
                  </a:lnTo>
                  <a:lnTo>
                    <a:pt x="703" y="468"/>
                  </a:lnTo>
                  <a:lnTo>
                    <a:pt x="701" y="467"/>
                  </a:lnTo>
                  <a:lnTo>
                    <a:pt x="699" y="467"/>
                  </a:lnTo>
                  <a:lnTo>
                    <a:pt x="689" y="468"/>
                  </a:lnTo>
                  <a:lnTo>
                    <a:pt x="681" y="471"/>
                  </a:lnTo>
                  <a:lnTo>
                    <a:pt x="677" y="476"/>
                  </a:lnTo>
                  <a:lnTo>
                    <a:pt x="675" y="482"/>
                  </a:lnTo>
                  <a:lnTo>
                    <a:pt x="671" y="486"/>
                  </a:lnTo>
                  <a:lnTo>
                    <a:pt x="669" y="490"/>
                  </a:lnTo>
                  <a:lnTo>
                    <a:pt x="665" y="493"/>
                  </a:lnTo>
                  <a:lnTo>
                    <a:pt x="663" y="494"/>
                  </a:lnTo>
                  <a:lnTo>
                    <a:pt x="660" y="496"/>
                  </a:lnTo>
                  <a:lnTo>
                    <a:pt x="658" y="498"/>
                  </a:lnTo>
                  <a:lnTo>
                    <a:pt x="652" y="501"/>
                  </a:lnTo>
                  <a:lnTo>
                    <a:pt x="648" y="501"/>
                  </a:lnTo>
                  <a:lnTo>
                    <a:pt x="643" y="490"/>
                  </a:lnTo>
                  <a:lnTo>
                    <a:pt x="632" y="471"/>
                  </a:lnTo>
                  <a:lnTo>
                    <a:pt x="626" y="467"/>
                  </a:lnTo>
                  <a:lnTo>
                    <a:pt x="619" y="467"/>
                  </a:lnTo>
                  <a:close/>
                  <a:moveTo>
                    <a:pt x="875" y="453"/>
                  </a:moveTo>
                  <a:lnTo>
                    <a:pt x="874" y="454"/>
                  </a:lnTo>
                  <a:lnTo>
                    <a:pt x="871" y="456"/>
                  </a:lnTo>
                  <a:lnTo>
                    <a:pt x="864" y="463"/>
                  </a:lnTo>
                  <a:lnTo>
                    <a:pt x="860" y="465"/>
                  </a:lnTo>
                  <a:lnTo>
                    <a:pt x="856" y="469"/>
                  </a:lnTo>
                  <a:lnTo>
                    <a:pt x="848" y="471"/>
                  </a:lnTo>
                  <a:lnTo>
                    <a:pt x="838" y="469"/>
                  </a:lnTo>
                  <a:lnTo>
                    <a:pt x="830" y="468"/>
                  </a:lnTo>
                  <a:lnTo>
                    <a:pt x="823" y="469"/>
                  </a:lnTo>
                  <a:lnTo>
                    <a:pt x="812" y="480"/>
                  </a:lnTo>
                  <a:lnTo>
                    <a:pt x="808" y="491"/>
                  </a:lnTo>
                  <a:lnTo>
                    <a:pt x="811" y="502"/>
                  </a:lnTo>
                  <a:lnTo>
                    <a:pt x="815" y="509"/>
                  </a:lnTo>
                  <a:lnTo>
                    <a:pt x="820" y="519"/>
                  </a:lnTo>
                  <a:lnTo>
                    <a:pt x="827" y="530"/>
                  </a:lnTo>
                  <a:lnTo>
                    <a:pt x="834" y="538"/>
                  </a:lnTo>
                  <a:lnTo>
                    <a:pt x="840" y="542"/>
                  </a:lnTo>
                  <a:lnTo>
                    <a:pt x="845" y="543"/>
                  </a:lnTo>
                  <a:lnTo>
                    <a:pt x="861" y="549"/>
                  </a:lnTo>
                  <a:lnTo>
                    <a:pt x="866" y="554"/>
                  </a:lnTo>
                  <a:lnTo>
                    <a:pt x="863" y="561"/>
                  </a:lnTo>
                  <a:lnTo>
                    <a:pt x="852" y="572"/>
                  </a:lnTo>
                  <a:lnTo>
                    <a:pt x="846" y="575"/>
                  </a:lnTo>
                  <a:lnTo>
                    <a:pt x="840" y="575"/>
                  </a:lnTo>
                  <a:lnTo>
                    <a:pt x="835" y="576"/>
                  </a:lnTo>
                  <a:lnTo>
                    <a:pt x="834" y="582"/>
                  </a:lnTo>
                  <a:lnTo>
                    <a:pt x="837" y="598"/>
                  </a:lnTo>
                  <a:lnTo>
                    <a:pt x="840" y="604"/>
                  </a:lnTo>
                  <a:lnTo>
                    <a:pt x="842" y="608"/>
                  </a:lnTo>
                  <a:lnTo>
                    <a:pt x="850" y="611"/>
                  </a:lnTo>
                  <a:lnTo>
                    <a:pt x="861" y="615"/>
                  </a:lnTo>
                  <a:lnTo>
                    <a:pt x="872" y="617"/>
                  </a:lnTo>
                  <a:lnTo>
                    <a:pt x="881" y="620"/>
                  </a:lnTo>
                  <a:lnTo>
                    <a:pt x="889" y="620"/>
                  </a:lnTo>
                  <a:lnTo>
                    <a:pt x="898" y="619"/>
                  </a:lnTo>
                  <a:lnTo>
                    <a:pt x="908" y="615"/>
                  </a:lnTo>
                  <a:lnTo>
                    <a:pt x="911" y="611"/>
                  </a:lnTo>
                  <a:lnTo>
                    <a:pt x="909" y="601"/>
                  </a:lnTo>
                  <a:lnTo>
                    <a:pt x="907" y="587"/>
                  </a:lnTo>
                  <a:lnTo>
                    <a:pt x="902" y="574"/>
                  </a:lnTo>
                  <a:lnTo>
                    <a:pt x="897" y="564"/>
                  </a:lnTo>
                  <a:lnTo>
                    <a:pt x="896" y="561"/>
                  </a:lnTo>
                  <a:lnTo>
                    <a:pt x="896" y="560"/>
                  </a:lnTo>
                  <a:lnTo>
                    <a:pt x="898" y="554"/>
                  </a:lnTo>
                  <a:lnTo>
                    <a:pt x="902" y="550"/>
                  </a:lnTo>
                  <a:lnTo>
                    <a:pt x="905" y="545"/>
                  </a:lnTo>
                  <a:lnTo>
                    <a:pt x="901" y="541"/>
                  </a:lnTo>
                  <a:lnTo>
                    <a:pt x="896" y="538"/>
                  </a:lnTo>
                  <a:lnTo>
                    <a:pt x="891" y="537"/>
                  </a:lnTo>
                  <a:lnTo>
                    <a:pt x="886" y="531"/>
                  </a:lnTo>
                  <a:lnTo>
                    <a:pt x="883" y="527"/>
                  </a:lnTo>
                  <a:lnTo>
                    <a:pt x="882" y="523"/>
                  </a:lnTo>
                  <a:lnTo>
                    <a:pt x="879" y="519"/>
                  </a:lnTo>
                  <a:lnTo>
                    <a:pt x="878" y="515"/>
                  </a:lnTo>
                  <a:lnTo>
                    <a:pt x="874" y="511"/>
                  </a:lnTo>
                  <a:lnTo>
                    <a:pt x="871" y="509"/>
                  </a:lnTo>
                  <a:lnTo>
                    <a:pt x="867" y="509"/>
                  </a:lnTo>
                  <a:lnTo>
                    <a:pt x="866" y="511"/>
                  </a:lnTo>
                  <a:lnTo>
                    <a:pt x="864" y="511"/>
                  </a:lnTo>
                  <a:lnTo>
                    <a:pt x="864" y="509"/>
                  </a:lnTo>
                  <a:lnTo>
                    <a:pt x="863" y="508"/>
                  </a:lnTo>
                  <a:lnTo>
                    <a:pt x="863" y="502"/>
                  </a:lnTo>
                  <a:lnTo>
                    <a:pt x="866" y="493"/>
                  </a:lnTo>
                  <a:lnTo>
                    <a:pt x="872" y="486"/>
                  </a:lnTo>
                  <a:lnTo>
                    <a:pt x="879" y="485"/>
                  </a:lnTo>
                  <a:lnTo>
                    <a:pt x="893" y="490"/>
                  </a:lnTo>
                  <a:lnTo>
                    <a:pt x="901" y="491"/>
                  </a:lnTo>
                  <a:lnTo>
                    <a:pt x="909" y="490"/>
                  </a:lnTo>
                  <a:lnTo>
                    <a:pt x="916" y="487"/>
                  </a:lnTo>
                  <a:lnTo>
                    <a:pt x="916" y="483"/>
                  </a:lnTo>
                  <a:lnTo>
                    <a:pt x="908" y="469"/>
                  </a:lnTo>
                  <a:lnTo>
                    <a:pt x="904" y="464"/>
                  </a:lnTo>
                  <a:lnTo>
                    <a:pt x="898" y="459"/>
                  </a:lnTo>
                  <a:lnTo>
                    <a:pt x="890" y="454"/>
                  </a:lnTo>
                  <a:lnTo>
                    <a:pt x="881" y="453"/>
                  </a:lnTo>
                  <a:lnTo>
                    <a:pt x="875" y="453"/>
                  </a:lnTo>
                  <a:close/>
                  <a:moveTo>
                    <a:pt x="624" y="243"/>
                  </a:moveTo>
                  <a:lnTo>
                    <a:pt x="617" y="245"/>
                  </a:lnTo>
                  <a:lnTo>
                    <a:pt x="613" y="250"/>
                  </a:lnTo>
                  <a:lnTo>
                    <a:pt x="614" y="257"/>
                  </a:lnTo>
                  <a:lnTo>
                    <a:pt x="621" y="261"/>
                  </a:lnTo>
                  <a:lnTo>
                    <a:pt x="629" y="265"/>
                  </a:lnTo>
                  <a:lnTo>
                    <a:pt x="637" y="265"/>
                  </a:lnTo>
                  <a:lnTo>
                    <a:pt x="643" y="263"/>
                  </a:lnTo>
                  <a:lnTo>
                    <a:pt x="643" y="257"/>
                  </a:lnTo>
                  <a:lnTo>
                    <a:pt x="639" y="252"/>
                  </a:lnTo>
                  <a:lnTo>
                    <a:pt x="632" y="246"/>
                  </a:lnTo>
                  <a:lnTo>
                    <a:pt x="624" y="243"/>
                  </a:lnTo>
                  <a:close/>
                  <a:moveTo>
                    <a:pt x="1520" y="0"/>
                  </a:moveTo>
                  <a:lnTo>
                    <a:pt x="1522" y="1"/>
                  </a:lnTo>
                  <a:lnTo>
                    <a:pt x="1522" y="2"/>
                  </a:lnTo>
                  <a:lnTo>
                    <a:pt x="1526" y="5"/>
                  </a:lnTo>
                  <a:lnTo>
                    <a:pt x="1531" y="5"/>
                  </a:lnTo>
                  <a:lnTo>
                    <a:pt x="1540" y="4"/>
                  </a:lnTo>
                  <a:lnTo>
                    <a:pt x="1551" y="5"/>
                  </a:lnTo>
                  <a:lnTo>
                    <a:pt x="1563" y="9"/>
                  </a:lnTo>
                  <a:lnTo>
                    <a:pt x="1567" y="12"/>
                  </a:lnTo>
                  <a:lnTo>
                    <a:pt x="1570" y="13"/>
                  </a:lnTo>
                  <a:lnTo>
                    <a:pt x="1572" y="13"/>
                  </a:lnTo>
                  <a:lnTo>
                    <a:pt x="1572" y="15"/>
                  </a:lnTo>
                  <a:lnTo>
                    <a:pt x="1567" y="15"/>
                  </a:lnTo>
                  <a:lnTo>
                    <a:pt x="1567" y="16"/>
                  </a:lnTo>
                  <a:lnTo>
                    <a:pt x="1568" y="17"/>
                  </a:lnTo>
                  <a:lnTo>
                    <a:pt x="1572" y="20"/>
                  </a:lnTo>
                  <a:lnTo>
                    <a:pt x="1578" y="19"/>
                  </a:lnTo>
                  <a:lnTo>
                    <a:pt x="1583" y="16"/>
                  </a:lnTo>
                  <a:lnTo>
                    <a:pt x="1593" y="13"/>
                  </a:lnTo>
                  <a:lnTo>
                    <a:pt x="1607" y="12"/>
                  </a:lnTo>
                  <a:lnTo>
                    <a:pt x="1619" y="13"/>
                  </a:lnTo>
                  <a:lnTo>
                    <a:pt x="1638" y="16"/>
                  </a:lnTo>
                  <a:lnTo>
                    <a:pt x="1649" y="16"/>
                  </a:lnTo>
                  <a:lnTo>
                    <a:pt x="1660" y="19"/>
                  </a:lnTo>
                  <a:lnTo>
                    <a:pt x="1669" y="23"/>
                  </a:lnTo>
                  <a:lnTo>
                    <a:pt x="1672" y="28"/>
                  </a:lnTo>
                  <a:lnTo>
                    <a:pt x="1671" y="35"/>
                  </a:lnTo>
                  <a:lnTo>
                    <a:pt x="1667" y="42"/>
                  </a:lnTo>
                  <a:lnTo>
                    <a:pt x="1661" y="49"/>
                  </a:lnTo>
                  <a:lnTo>
                    <a:pt x="1656" y="54"/>
                  </a:lnTo>
                  <a:lnTo>
                    <a:pt x="1657" y="56"/>
                  </a:lnTo>
                  <a:lnTo>
                    <a:pt x="1659" y="58"/>
                  </a:lnTo>
                  <a:lnTo>
                    <a:pt x="1661" y="58"/>
                  </a:lnTo>
                  <a:lnTo>
                    <a:pt x="1664" y="60"/>
                  </a:lnTo>
                  <a:lnTo>
                    <a:pt x="1700" y="60"/>
                  </a:lnTo>
                  <a:lnTo>
                    <a:pt x="1713" y="61"/>
                  </a:lnTo>
                  <a:lnTo>
                    <a:pt x="1726" y="63"/>
                  </a:lnTo>
                  <a:lnTo>
                    <a:pt x="1739" y="67"/>
                  </a:lnTo>
                  <a:lnTo>
                    <a:pt x="1749" y="71"/>
                  </a:lnTo>
                  <a:lnTo>
                    <a:pt x="1756" y="74"/>
                  </a:lnTo>
                  <a:lnTo>
                    <a:pt x="1764" y="72"/>
                  </a:lnTo>
                  <a:lnTo>
                    <a:pt x="1773" y="69"/>
                  </a:lnTo>
                  <a:lnTo>
                    <a:pt x="1787" y="61"/>
                  </a:lnTo>
                  <a:lnTo>
                    <a:pt x="1798" y="58"/>
                  </a:lnTo>
                  <a:lnTo>
                    <a:pt x="1810" y="57"/>
                  </a:lnTo>
                  <a:lnTo>
                    <a:pt x="1820" y="56"/>
                  </a:lnTo>
                  <a:lnTo>
                    <a:pt x="1839" y="56"/>
                  </a:lnTo>
                  <a:lnTo>
                    <a:pt x="1850" y="57"/>
                  </a:lnTo>
                  <a:lnTo>
                    <a:pt x="1855" y="58"/>
                  </a:lnTo>
                  <a:lnTo>
                    <a:pt x="1858" y="64"/>
                  </a:lnTo>
                  <a:lnTo>
                    <a:pt x="1860" y="74"/>
                  </a:lnTo>
                  <a:lnTo>
                    <a:pt x="1861" y="84"/>
                  </a:lnTo>
                  <a:lnTo>
                    <a:pt x="1862" y="89"/>
                  </a:lnTo>
                  <a:lnTo>
                    <a:pt x="1864" y="94"/>
                  </a:lnTo>
                  <a:lnTo>
                    <a:pt x="1870" y="101"/>
                  </a:lnTo>
                  <a:lnTo>
                    <a:pt x="1875" y="104"/>
                  </a:lnTo>
                  <a:lnTo>
                    <a:pt x="1879" y="105"/>
                  </a:lnTo>
                  <a:lnTo>
                    <a:pt x="1886" y="104"/>
                  </a:lnTo>
                  <a:lnTo>
                    <a:pt x="1894" y="98"/>
                  </a:lnTo>
                  <a:lnTo>
                    <a:pt x="1901" y="91"/>
                  </a:lnTo>
                  <a:lnTo>
                    <a:pt x="1906" y="87"/>
                  </a:lnTo>
                  <a:lnTo>
                    <a:pt x="1909" y="87"/>
                  </a:lnTo>
                  <a:lnTo>
                    <a:pt x="1910" y="89"/>
                  </a:lnTo>
                  <a:lnTo>
                    <a:pt x="1913" y="90"/>
                  </a:lnTo>
                  <a:lnTo>
                    <a:pt x="1917" y="94"/>
                  </a:lnTo>
                  <a:lnTo>
                    <a:pt x="1920" y="95"/>
                  </a:lnTo>
                  <a:lnTo>
                    <a:pt x="1921" y="94"/>
                  </a:lnTo>
                  <a:lnTo>
                    <a:pt x="1925" y="93"/>
                  </a:lnTo>
                  <a:lnTo>
                    <a:pt x="1954" y="93"/>
                  </a:lnTo>
                  <a:lnTo>
                    <a:pt x="1962" y="90"/>
                  </a:lnTo>
                  <a:lnTo>
                    <a:pt x="1969" y="87"/>
                  </a:lnTo>
                  <a:lnTo>
                    <a:pt x="1984" y="87"/>
                  </a:lnTo>
                  <a:lnTo>
                    <a:pt x="1994" y="78"/>
                  </a:lnTo>
                  <a:lnTo>
                    <a:pt x="1996" y="71"/>
                  </a:lnTo>
                  <a:lnTo>
                    <a:pt x="1998" y="65"/>
                  </a:lnTo>
                  <a:lnTo>
                    <a:pt x="1998" y="63"/>
                  </a:lnTo>
                  <a:lnTo>
                    <a:pt x="2000" y="57"/>
                  </a:lnTo>
                  <a:lnTo>
                    <a:pt x="2000" y="54"/>
                  </a:lnTo>
                  <a:lnTo>
                    <a:pt x="1998" y="49"/>
                  </a:lnTo>
                  <a:lnTo>
                    <a:pt x="1992" y="45"/>
                  </a:lnTo>
                  <a:lnTo>
                    <a:pt x="1984" y="43"/>
                  </a:lnTo>
                  <a:lnTo>
                    <a:pt x="1974" y="43"/>
                  </a:lnTo>
                  <a:lnTo>
                    <a:pt x="1962" y="41"/>
                  </a:lnTo>
                  <a:lnTo>
                    <a:pt x="1959" y="39"/>
                  </a:lnTo>
                  <a:lnTo>
                    <a:pt x="1957" y="37"/>
                  </a:lnTo>
                  <a:lnTo>
                    <a:pt x="1955" y="32"/>
                  </a:lnTo>
                  <a:lnTo>
                    <a:pt x="1957" y="30"/>
                  </a:lnTo>
                  <a:lnTo>
                    <a:pt x="1957" y="26"/>
                  </a:lnTo>
                  <a:lnTo>
                    <a:pt x="1958" y="23"/>
                  </a:lnTo>
                  <a:lnTo>
                    <a:pt x="1962" y="19"/>
                  </a:lnTo>
                  <a:lnTo>
                    <a:pt x="1965" y="19"/>
                  </a:lnTo>
                  <a:lnTo>
                    <a:pt x="1966" y="20"/>
                  </a:lnTo>
                  <a:lnTo>
                    <a:pt x="1968" y="23"/>
                  </a:lnTo>
                  <a:lnTo>
                    <a:pt x="1972" y="27"/>
                  </a:lnTo>
                  <a:lnTo>
                    <a:pt x="1979" y="26"/>
                  </a:lnTo>
                  <a:lnTo>
                    <a:pt x="2003" y="26"/>
                  </a:lnTo>
                  <a:lnTo>
                    <a:pt x="2004" y="24"/>
                  </a:lnTo>
                  <a:lnTo>
                    <a:pt x="2004" y="23"/>
                  </a:lnTo>
                  <a:lnTo>
                    <a:pt x="2006" y="23"/>
                  </a:lnTo>
                  <a:lnTo>
                    <a:pt x="2006" y="21"/>
                  </a:lnTo>
                  <a:lnTo>
                    <a:pt x="2007" y="21"/>
                  </a:lnTo>
                  <a:lnTo>
                    <a:pt x="2014" y="23"/>
                  </a:lnTo>
                  <a:lnTo>
                    <a:pt x="2024" y="24"/>
                  </a:lnTo>
                  <a:lnTo>
                    <a:pt x="2035" y="27"/>
                  </a:lnTo>
                  <a:lnTo>
                    <a:pt x="2043" y="28"/>
                  </a:lnTo>
                  <a:lnTo>
                    <a:pt x="2047" y="28"/>
                  </a:lnTo>
                  <a:lnTo>
                    <a:pt x="2051" y="31"/>
                  </a:lnTo>
                  <a:lnTo>
                    <a:pt x="2054" y="32"/>
                  </a:lnTo>
                  <a:lnTo>
                    <a:pt x="2058" y="35"/>
                  </a:lnTo>
                  <a:lnTo>
                    <a:pt x="2059" y="38"/>
                  </a:lnTo>
                  <a:lnTo>
                    <a:pt x="2062" y="39"/>
                  </a:lnTo>
                  <a:lnTo>
                    <a:pt x="2063" y="42"/>
                  </a:lnTo>
                  <a:lnTo>
                    <a:pt x="2061" y="43"/>
                  </a:lnTo>
                  <a:lnTo>
                    <a:pt x="2052" y="46"/>
                  </a:lnTo>
                  <a:lnTo>
                    <a:pt x="2033" y="52"/>
                  </a:lnTo>
                  <a:lnTo>
                    <a:pt x="2026" y="53"/>
                  </a:lnTo>
                  <a:lnTo>
                    <a:pt x="2024" y="53"/>
                  </a:lnTo>
                  <a:lnTo>
                    <a:pt x="2024" y="54"/>
                  </a:lnTo>
                  <a:lnTo>
                    <a:pt x="2022" y="57"/>
                  </a:lnTo>
                  <a:lnTo>
                    <a:pt x="2024" y="58"/>
                  </a:lnTo>
                  <a:lnTo>
                    <a:pt x="2025" y="61"/>
                  </a:lnTo>
                  <a:lnTo>
                    <a:pt x="2026" y="63"/>
                  </a:lnTo>
                  <a:lnTo>
                    <a:pt x="2029" y="63"/>
                  </a:lnTo>
                  <a:lnTo>
                    <a:pt x="2033" y="64"/>
                  </a:lnTo>
                  <a:lnTo>
                    <a:pt x="2039" y="65"/>
                  </a:lnTo>
                  <a:lnTo>
                    <a:pt x="2044" y="68"/>
                  </a:lnTo>
                  <a:lnTo>
                    <a:pt x="2050" y="72"/>
                  </a:lnTo>
                  <a:lnTo>
                    <a:pt x="2056" y="75"/>
                  </a:lnTo>
                  <a:lnTo>
                    <a:pt x="2067" y="75"/>
                  </a:lnTo>
                  <a:lnTo>
                    <a:pt x="2080" y="74"/>
                  </a:lnTo>
                  <a:lnTo>
                    <a:pt x="2089" y="72"/>
                  </a:lnTo>
                  <a:lnTo>
                    <a:pt x="2095" y="72"/>
                  </a:lnTo>
                  <a:lnTo>
                    <a:pt x="2107" y="76"/>
                  </a:lnTo>
                  <a:lnTo>
                    <a:pt x="2115" y="82"/>
                  </a:lnTo>
                  <a:lnTo>
                    <a:pt x="2125" y="89"/>
                  </a:lnTo>
                  <a:lnTo>
                    <a:pt x="2137" y="95"/>
                  </a:lnTo>
                  <a:lnTo>
                    <a:pt x="2144" y="100"/>
                  </a:lnTo>
                  <a:lnTo>
                    <a:pt x="2147" y="101"/>
                  </a:lnTo>
                  <a:lnTo>
                    <a:pt x="2158" y="101"/>
                  </a:lnTo>
                  <a:lnTo>
                    <a:pt x="2170" y="100"/>
                  </a:lnTo>
                  <a:lnTo>
                    <a:pt x="2197" y="97"/>
                  </a:lnTo>
                  <a:lnTo>
                    <a:pt x="2223" y="97"/>
                  </a:lnTo>
                  <a:lnTo>
                    <a:pt x="2230" y="100"/>
                  </a:lnTo>
                  <a:lnTo>
                    <a:pt x="2241" y="106"/>
                  </a:lnTo>
                  <a:lnTo>
                    <a:pt x="2255" y="116"/>
                  </a:lnTo>
                  <a:lnTo>
                    <a:pt x="2263" y="121"/>
                  </a:lnTo>
                  <a:lnTo>
                    <a:pt x="2271" y="121"/>
                  </a:lnTo>
                  <a:lnTo>
                    <a:pt x="2281" y="120"/>
                  </a:lnTo>
                  <a:lnTo>
                    <a:pt x="2298" y="117"/>
                  </a:lnTo>
                  <a:lnTo>
                    <a:pt x="2316" y="116"/>
                  </a:lnTo>
                  <a:lnTo>
                    <a:pt x="2337" y="116"/>
                  </a:lnTo>
                  <a:lnTo>
                    <a:pt x="2349" y="117"/>
                  </a:lnTo>
                  <a:lnTo>
                    <a:pt x="2361" y="120"/>
                  </a:lnTo>
                  <a:lnTo>
                    <a:pt x="2368" y="126"/>
                  </a:lnTo>
                  <a:lnTo>
                    <a:pt x="2371" y="131"/>
                  </a:lnTo>
                  <a:lnTo>
                    <a:pt x="2375" y="134"/>
                  </a:lnTo>
                  <a:lnTo>
                    <a:pt x="2378" y="135"/>
                  </a:lnTo>
                  <a:lnTo>
                    <a:pt x="2382" y="135"/>
                  </a:lnTo>
                  <a:lnTo>
                    <a:pt x="2383" y="132"/>
                  </a:lnTo>
                  <a:lnTo>
                    <a:pt x="2386" y="128"/>
                  </a:lnTo>
                  <a:lnTo>
                    <a:pt x="2389" y="121"/>
                  </a:lnTo>
                  <a:lnTo>
                    <a:pt x="2393" y="115"/>
                  </a:lnTo>
                  <a:lnTo>
                    <a:pt x="2397" y="111"/>
                  </a:lnTo>
                  <a:lnTo>
                    <a:pt x="2401" y="111"/>
                  </a:lnTo>
                  <a:lnTo>
                    <a:pt x="2408" y="112"/>
                  </a:lnTo>
                  <a:lnTo>
                    <a:pt x="2416" y="115"/>
                  </a:lnTo>
                  <a:lnTo>
                    <a:pt x="2423" y="119"/>
                  </a:lnTo>
                  <a:lnTo>
                    <a:pt x="2432" y="121"/>
                  </a:lnTo>
                  <a:lnTo>
                    <a:pt x="2461" y="121"/>
                  </a:lnTo>
                  <a:lnTo>
                    <a:pt x="2475" y="120"/>
                  </a:lnTo>
                  <a:lnTo>
                    <a:pt x="2484" y="121"/>
                  </a:lnTo>
                  <a:lnTo>
                    <a:pt x="2493" y="126"/>
                  </a:lnTo>
                  <a:lnTo>
                    <a:pt x="2501" y="131"/>
                  </a:lnTo>
                  <a:lnTo>
                    <a:pt x="2505" y="139"/>
                  </a:lnTo>
                  <a:lnTo>
                    <a:pt x="2499" y="153"/>
                  </a:lnTo>
                  <a:lnTo>
                    <a:pt x="2499" y="161"/>
                  </a:lnTo>
                  <a:lnTo>
                    <a:pt x="2505" y="178"/>
                  </a:lnTo>
                  <a:lnTo>
                    <a:pt x="2505" y="184"/>
                  </a:lnTo>
                  <a:lnTo>
                    <a:pt x="2504" y="189"/>
                  </a:lnTo>
                  <a:lnTo>
                    <a:pt x="2498" y="194"/>
                  </a:lnTo>
                  <a:lnTo>
                    <a:pt x="2495" y="195"/>
                  </a:lnTo>
                  <a:lnTo>
                    <a:pt x="2491" y="197"/>
                  </a:lnTo>
                  <a:lnTo>
                    <a:pt x="2489" y="198"/>
                  </a:lnTo>
                  <a:lnTo>
                    <a:pt x="2484" y="198"/>
                  </a:lnTo>
                  <a:lnTo>
                    <a:pt x="2482" y="201"/>
                  </a:lnTo>
                  <a:lnTo>
                    <a:pt x="2484" y="205"/>
                  </a:lnTo>
                  <a:lnTo>
                    <a:pt x="2489" y="212"/>
                  </a:lnTo>
                  <a:lnTo>
                    <a:pt x="2495" y="217"/>
                  </a:lnTo>
                  <a:lnTo>
                    <a:pt x="2501" y="223"/>
                  </a:lnTo>
                  <a:lnTo>
                    <a:pt x="2504" y="228"/>
                  </a:lnTo>
                  <a:lnTo>
                    <a:pt x="2502" y="231"/>
                  </a:lnTo>
                  <a:lnTo>
                    <a:pt x="2501" y="232"/>
                  </a:lnTo>
                  <a:lnTo>
                    <a:pt x="2491" y="232"/>
                  </a:lnTo>
                  <a:lnTo>
                    <a:pt x="2489" y="231"/>
                  </a:lnTo>
                  <a:lnTo>
                    <a:pt x="2482" y="230"/>
                  </a:lnTo>
                  <a:lnTo>
                    <a:pt x="2469" y="231"/>
                  </a:lnTo>
                  <a:lnTo>
                    <a:pt x="2456" y="235"/>
                  </a:lnTo>
                  <a:lnTo>
                    <a:pt x="2438" y="239"/>
                  </a:lnTo>
                  <a:lnTo>
                    <a:pt x="2424" y="245"/>
                  </a:lnTo>
                  <a:lnTo>
                    <a:pt x="2412" y="252"/>
                  </a:lnTo>
                  <a:lnTo>
                    <a:pt x="2402" y="257"/>
                  </a:lnTo>
                  <a:lnTo>
                    <a:pt x="2390" y="261"/>
                  </a:lnTo>
                  <a:lnTo>
                    <a:pt x="2376" y="264"/>
                  </a:lnTo>
                  <a:lnTo>
                    <a:pt x="2353" y="264"/>
                  </a:lnTo>
                  <a:lnTo>
                    <a:pt x="2345" y="263"/>
                  </a:lnTo>
                  <a:lnTo>
                    <a:pt x="2330" y="263"/>
                  </a:lnTo>
                  <a:lnTo>
                    <a:pt x="2313" y="264"/>
                  </a:lnTo>
                  <a:lnTo>
                    <a:pt x="2304" y="267"/>
                  </a:lnTo>
                  <a:lnTo>
                    <a:pt x="2298" y="272"/>
                  </a:lnTo>
                  <a:lnTo>
                    <a:pt x="2292" y="286"/>
                  </a:lnTo>
                  <a:lnTo>
                    <a:pt x="2290" y="290"/>
                  </a:lnTo>
                  <a:lnTo>
                    <a:pt x="2290" y="295"/>
                  </a:lnTo>
                  <a:lnTo>
                    <a:pt x="2292" y="297"/>
                  </a:lnTo>
                  <a:lnTo>
                    <a:pt x="2292" y="300"/>
                  </a:lnTo>
                  <a:lnTo>
                    <a:pt x="2293" y="301"/>
                  </a:lnTo>
                  <a:lnTo>
                    <a:pt x="2293" y="304"/>
                  </a:lnTo>
                  <a:lnTo>
                    <a:pt x="2292" y="306"/>
                  </a:lnTo>
                  <a:lnTo>
                    <a:pt x="2286" y="322"/>
                  </a:lnTo>
                  <a:lnTo>
                    <a:pt x="2283" y="337"/>
                  </a:lnTo>
                  <a:lnTo>
                    <a:pt x="2281" y="342"/>
                  </a:lnTo>
                  <a:lnTo>
                    <a:pt x="2272" y="345"/>
                  </a:lnTo>
                  <a:lnTo>
                    <a:pt x="2264" y="349"/>
                  </a:lnTo>
                  <a:lnTo>
                    <a:pt x="2257" y="354"/>
                  </a:lnTo>
                  <a:lnTo>
                    <a:pt x="2249" y="365"/>
                  </a:lnTo>
                  <a:lnTo>
                    <a:pt x="2237" y="380"/>
                  </a:lnTo>
                  <a:lnTo>
                    <a:pt x="2212" y="405"/>
                  </a:lnTo>
                  <a:lnTo>
                    <a:pt x="2203" y="413"/>
                  </a:lnTo>
                  <a:lnTo>
                    <a:pt x="2196" y="423"/>
                  </a:lnTo>
                  <a:lnTo>
                    <a:pt x="2192" y="428"/>
                  </a:lnTo>
                  <a:lnTo>
                    <a:pt x="2190" y="431"/>
                  </a:lnTo>
                  <a:lnTo>
                    <a:pt x="2192" y="427"/>
                  </a:lnTo>
                  <a:lnTo>
                    <a:pt x="2193" y="419"/>
                  </a:lnTo>
                  <a:lnTo>
                    <a:pt x="2197" y="406"/>
                  </a:lnTo>
                  <a:lnTo>
                    <a:pt x="2203" y="394"/>
                  </a:lnTo>
                  <a:lnTo>
                    <a:pt x="2205" y="385"/>
                  </a:lnTo>
                  <a:lnTo>
                    <a:pt x="2203" y="374"/>
                  </a:lnTo>
                  <a:lnTo>
                    <a:pt x="2195" y="352"/>
                  </a:lnTo>
                  <a:lnTo>
                    <a:pt x="2192" y="341"/>
                  </a:lnTo>
                  <a:lnTo>
                    <a:pt x="2192" y="330"/>
                  </a:lnTo>
                  <a:lnTo>
                    <a:pt x="2196" y="322"/>
                  </a:lnTo>
                  <a:lnTo>
                    <a:pt x="2201" y="313"/>
                  </a:lnTo>
                  <a:lnTo>
                    <a:pt x="2208" y="304"/>
                  </a:lnTo>
                  <a:lnTo>
                    <a:pt x="2219" y="294"/>
                  </a:lnTo>
                  <a:lnTo>
                    <a:pt x="2233" y="287"/>
                  </a:lnTo>
                  <a:lnTo>
                    <a:pt x="2245" y="280"/>
                  </a:lnTo>
                  <a:lnTo>
                    <a:pt x="2256" y="275"/>
                  </a:lnTo>
                  <a:lnTo>
                    <a:pt x="2262" y="271"/>
                  </a:lnTo>
                  <a:lnTo>
                    <a:pt x="2271" y="264"/>
                  </a:lnTo>
                  <a:lnTo>
                    <a:pt x="2282" y="256"/>
                  </a:lnTo>
                  <a:lnTo>
                    <a:pt x="2301" y="239"/>
                  </a:lnTo>
                  <a:lnTo>
                    <a:pt x="2308" y="234"/>
                  </a:lnTo>
                  <a:lnTo>
                    <a:pt x="2311" y="232"/>
                  </a:lnTo>
                  <a:lnTo>
                    <a:pt x="2309" y="232"/>
                  </a:lnTo>
                  <a:lnTo>
                    <a:pt x="2308" y="234"/>
                  </a:lnTo>
                  <a:lnTo>
                    <a:pt x="2305" y="235"/>
                  </a:lnTo>
                  <a:lnTo>
                    <a:pt x="2301" y="238"/>
                  </a:lnTo>
                  <a:lnTo>
                    <a:pt x="2296" y="241"/>
                  </a:lnTo>
                  <a:lnTo>
                    <a:pt x="2292" y="243"/>
                  </a:lnTo>
                  <a:lnTo>
                    <a:pt x="2281" y="250"/>
                  </a:lnTo>
                  <a:lnTo>
                    <a:pt x="2268" y="256"/>
                  </a:lnTo>
                  <a:lnTo>
                    <a:pt x="2259" y="258"/>
                  </a:lnTo>
                  <a:lnTo>
                    <a:pt x="2256" y="258"/>
                  </a:lnTo>
                  <a:lnTo>
                    <a:pt x="2255" y="256"/>
                  </a:lnTo>
                  <a:lnTo>
                    <a:pt x="2253" y="254"/>
                  </a:lnTo>
                  <a:lnTo>
                    <a:pt x="2252" y="250"/>
                  </a:lnTo>
                  <a:lnTo>
                    <a:pt x="2252" y="238"/>
                  </a:lnTo>
                  <a:lnTo>
                    <a:pt x="2249" y="234"/>
                  </a:lnTo>
                  <a:lnTo>
                    <a:pt x="2244" y="234"/>
                  </a:lnTo>
                  <a:lnTo>
                    <a:pt x="2236" y="235"/>
                  </a:lnTo>
                  <a:lnTo>
                    <a:pt x="2229" y="241"/>
                  </a:lnTo>
                  <a:lnTo>
                    <a:pt x="2214" y="256"/>
                  </a:lnTo>
                  <a:lnTo>
                    <a:pt x="2201" y="264"/>
                  </a:lnTo>
                  <a:lnTo>
                    <a:pt x="2186" y="275"/>
                  </a:lnTo>
                  <a:lnTo>
                    <a:pt x="2182" y="279"/>
                  </a:lnTo>
                  <a:lnTo>
                    <a:pt x="2178" y="282"/>
                  </a:lnTo>
                  <a:lnTo>
                    <a:pt x="2177" y="285"/>
                  </a:lnTo>
                  <a:lnTo>
                    <a:pt x="2174" y="287"/>
                  </a:lnTo>
                  <a:lnTo>
                    <a:pt x="2170" y="287"/>
                  </a:lnTo>
                  <a:lnTo>
                    <a:pt x="2169" y="289"/>
                  </a:lnTo>
                  <a:lnTo>
                    <a:pt x="2158" y="289"/>
                  </a:lnTo>
                  <a:lnTo>
                    <a:pt x="2148" y="285"/>
                  </a:lnTo>
                  <a:lnTo>
                    <a:pt x="2140" y="280"/>
                  </a:lnTo>
                  <a:lnTo>
                    <a:pt x="2133" y="275"/>
                  </a:lnTo>
                  <a:lnTo>
                    <a:pt x="2126" y="274"/>
                  </a:lnTo>
                  <a:lnTo>
                    <a:pt x="2119" y="276"/>
                  </a:lnTo>
                  <a:lnTo>
                    <a:pt x="2108" y="279"/>
                  </a:lnTo>
                  <a:lnTo>
                    <a:pt x="2093" y="282"/>
                  </a:lnTo>
                  <a:lnTo>
                    <a:pt x="2076" y="282"/>
                  </a:lnTo>
                  <a:lnTo>
                    <a:pt x="2058" y="280"/>
                  </a:lnTo>
                  <a:lnTo>
                    <a:pt x="2033" y="280"/>
                  </a:lnTo>
                  <a:lnTo>
                    <a:pt x="2026" y="283"/>
                  </a:lnTo>
                  <a:lnTo>
                    <a:pt x="2009" y="301"/>
                  </a:lnTo>
                  <a:lnTo>
                    <a:pt x="1998" y="311"/>
                  </a:lnTo>
                  <a:lnTo>
                    <a:pt x="1988" y="320"/>
                  </a:lnTo>
                  <a:lnTo>
                    <a:pt x="1979" y="326"/>
                  </a:lnTo>
                  <a:lnTo>
                    <a:pt x="1969" y="330"/>
                  </a:lnTo>
                  <a:lnTo>
                    <a:pt x="1959" y="335"/>
                  </a:lnTo>
                  <a:lnTo>
                    <a:pt x="1951" y="341"/>
                  </a:lnTo>
                  <a:lnTo>
                    <a:pt x="1947" y="346"/>
                  </a:lnTo>
                  <a:lnTo>
                    <a:pt x="1947" y="352"/>
                  </a:lnTo>
                  <a:lnTo>
                    <a:pt x="1948" y="354"/>
                  </a:lnTo>
                  <a:lnTo>
                    <a:pt x="1954" y="354"/>
                  </a:lnTo>
                  <a:lnTo>
                    <a:pt x="1961" y="348"/>
                  </a:lnTo>
                  <a:lnTo>
                    <a:pt x="1963" y="346"/>
                  </a:lnTo>
                  <a:lnTo>
                    <a:pt x="1966" y="343"/>
                  </a:lnTo>
                  <a:lnTo>
                    <a:pt x="1969" y="343"/>
                  </a:lnTo>
                  <a:lnTo>
                    <a:pt x="1969" y="353"/>
                  </a:lnTo>
                  <a:lnTo>
                    <a:pt x="1968" y="356"/>
                  </a:lnTo>
                  <a:lnTo>
                    <a:pt x="1969" y="359"/>
                  </a:lnTo>
                  <a:lnTo>
                    <a:pt x="1969" y="361"/>
                  </a:lnTo>
                  <a:lnTo>
                    <a:pt x="1970" y="363"/>
                  </a:lnTo>
                  <a:lnTo>
                    <a:pt x="1973" y="363"/>
                  </a:lnTo>
                  <a:lnTo>
                    <a:pt x="1981" y="361"/>
                  </a:lnTo>
                  <a:lnTo>
                    <a:pt x="1989" y="357"/>
                  </a:lnTo>
                  <a:lnTo>
                    <a:pt x="1998" y="354"/>
                  </a:lnTo>
                  <a:lnTo>
                    <a:pt x="2002" y="354"/>
                  </a:lnTo>
                  <a:lnTo>
                    <a:pt x="2007" y="356"/>
                  </a:lnTo>
                  <a:lnTo>
                    <a:pt x="2011" y="360"/>
                  </a:lnTo>
                  <a:lnTo>
                    <a:pt x="2017" y="371"/>
                  </a:lnTo>
                  <a:lnTo>
                    <a:pt x="2017" y="368"/>
                  </a:lnTo>
                  <a:lnTo>
                    <a:pt x="2018" y="365"/>
                  </a:lnTo>
                  <a:lnTo>
                    <a:pt x="2020" y="364"/>
                  </a:lnTo>
                  <a:lnTo>
                    <a:pt x="2022" y="364"/>
                  </a:lnTo>
                  <a:lnTo>
                    <a:pt x="2025" y="363"/>
                  </a:lnTo>
                  <a:lnTo>
                    <a:pt x="2040" y="363"/>
                  </a:lnTo>
                  <a:lnTo>
                    <a:pt x="2041" y="364"/>
                  </a:lnTo>
                  <a:lnTo>
                    <a:pt x="2041" y="365"/>
                  </a:lnTo>
                  <a:lnTo>
                    <a:pt x="2043" y="368"/>
                  </a:lnTo>
                  <a:lnTo>
                    <a:pt x="2043" y="369"/>
                  </a:lnTo>
                  <a:lnTo>
                    <a:pt x="2046" y="372"/>
                  </a:lnTo>
                  <a:lnTo>
                    <a:pt x="2046" y="376"/>
                  </a:lnTo>
                  <a:lnTo>
                    <a:pt x="2043" y="382"/>
                  </a:lnTo>
                  <a:lnTo>
                    <a:pt x="2040" y="383"/>
                  </a:lnTo>
                  <a:lnTo>
                    <a:pt x="2037" y="386"/>
                  </a:lnTo>
                  <a:lnTo>
                    <a:pt x="2037" y="389"/>
                  </a:lnTo>
                  <a:lnTo>
                    <a:pt x="2040" y="390"/>
                  </a:lnTo>
                  <a:lnTo>
                    <a:pt x="2041" y="393"/>
                  </a:lnTo>
                  <a:lnTo>
                    <a:pt x="2044" y="397"/>
                  </a:lnTo>
                  <a:lnTo>
                    <a:pt x="2047" y="400"/>
                  </a:lnTo>
                  <a:lnTo>
                    <a:pt x="2051" y="409"/>
                  </a:lnTo>
                  <a:lnTo>
                    <a:pt x="2054" y="419"/>
                  </a:lnTo>
                  <a:lnTo>
                    <a:pt x="2054" y="428"/>
                  </a:lnTo>
                  <a:lnTo>
                    <a:pt x="2052" y="432"/>
                  </a:lnTo>
                  <a:lnTo>
                    <a:pt x="2050" y="434"/>
                  </a:lnTo>
                  <a:lnTo>
                    <a:pt x="2047" y="437"/>
                  </a:lnTo>
                  <a:lnTo>
                    <a:pt x="2043" y="439"/>
                  </a:lnTo>
                  <a:lnTo>
                    <a:pt x="2041" y="443"/>
                  </a:lnTo>
                  <a:lnTo>
                    <a:pt x="2040" y="446"/>
                  </a:lnTo>
                  <a:lnTo>
                    <a:pt x="2041" y="452"/>
                  </a:lnTo>
                  <a:lnTo>
                    <a:pt x="2044" y="468"/>
                  </a:lnTo>
                  <a:lnTo>
                    <a:pt x="2044" y="475"/>
                  </a:lnTo>
                  <a:lnTo>
                    <a:pt x="2043" y="479"/>
                  </a:lnTo>
                  <a:lnTo>
                    <a:pt x="2037" y="479"/>
                  </a:lnTo>
                  <a:lnTo>
                    <a:pt x="2035" y="478"/>
                  </a:lnTo>
                  <a:lnTo>
                    <a:pt x="2032" y="475"/>
                  </a:lnTo>
                  <a:lnTo>
                    <a:pt x="2029" y="474"/>
                  </a:lnTo>
                  <a:lnTo>
                    <a:pt x="2028" y="471"/>
                  </a:lnTo>
                  <a:lnTo>
                    <a:pt x="2026" y="469"/>
                  </a:lnTo>
                  <a:lnTo>
                    <a:pt x="2025" y="463"/>
                  </a:lnTo>
                  <a:lnTo>
                    <a:pt x="2024" y="449"/>
                  </a:lnTo>
                  <a:lnTo>
                    <a:pt x="2024" y="408"/>
                  </a:lnTo>
                  <a:lnTo>
                    <a:pt x="2022" y="394"/>
                  </a:lnTo>
                  <a:lnTo>
                    <a:pt x="2018" y="378"/>
                  </a:lnTo>
                  <a:lnTo>
                    <a:pt x="2017" y="391"/>
                  </a:lnTo>
                  <a:lnTo>
                    <a:pt x="2013" y="404"/>
                  </a:lnTo>
                  <a:lnTo>
                    <a:pt x="2009" y="420"/>
                  </a:lnTo>
                  <a:lnTo>
                    <a:pt x="2003" y="438"/>
                  </a:lnTo>
                  <a:lnTo>
                    <a:pt x="1995" y="454"/>
                  </a:lnTo>
                  <a:lnTo>
                    <a:pt x="1981" y="471"/>
                  </a:lnTo>
                  <a:lnTo>
                    <a:pt x="1958" y="494"/>
                  </a:lnTo>
                  <a:lnTo>
                    <a:pt x="1946" y="505"/>
                  </a:lnTo>
                  <a:lnTo>
                    <a:pt x="1936" y="516"/>
                  </a:lnTo>
                  <a:lnTo>
                    <a:pt x="1931" y="523"/>
                  </a:lnTo>
                  <a:lnTo>
                    <a:pt x="1924" y="526"/>
                  </a:lnTo>
                  <a:lnTo>
                    <a:pt x="1916" y="526"/>
                  </a:lnTo>
                  <a:lnTo>
                    <a:pt x="1907" y="523"/>
                  </a:lnTo>
                  <a:lnTo>
                    <a:pt x="1902" y="519"/>
                  </a:lnTo>
                  <a:lnTo>
                    <a:pt x="1901" y="517"/>
                  </a:lnTo>
                  <a:lnTo>
                    <a:pt x="1899" y="519"/>
                  </a:lnTo>
                  <a:lnTo>
                    <a:pt x="1896" y="520"/>
                  </a:lnTo>
                  <a:lnTo>
                    <a:pt x="1884" y="533"/>
                  </a:lnTo>
                  <a:lnTo>
                    <a:pt x="1881" y="534"/>
                  </a:lnTo>
                  <a:lnTo>
                    <a:pt x="1875" y="539"/>
                  </a:lnTo>
                  <a:lnTo>
                    <a:pt x="1869" y="546"/>
                  </a:lnTo>
                  <a:lnTo>
                    <a:pt x="1866" y="556"/>
                  </a:lnTo>
                  <a:lnTo>
                    <a:pt x="1864" y="561"/>
                  </a:lnTo>
                  <a:lnTo>
                    <a:pt x="1858" y="564"/>
                  </a:lnTo>
                  <a:lnTo>
                    <a:pt x="1854" y="565"/>
                  </a:lnTo>
                  <a:lnTo>
                    <a:pt x="1849" y="568"/>
                  </a:lnTo>
                  <a:lnTo>
                    <a:pt x="1847" y="571"/>
                  </a:lnTo>
                  <a:lnTo>
                    <a:pt x="1846" y="572"/>
                  </a:lnTo>
                  <a:lnTo>
                    <a:pt x="1847" y="579"/>
                  </a:lnTo>
                  <a:lnTo>
                    <a:pt x="1853" y="589"/>
                  </a:lnTo>
                  <a:lnTo>
                    <a:pt x="1864" y="605"/>
                  </a:lnTo>
                  <a:lnTo>
                    <a:pt x="1865" y="613"/>
                  </a:lnTo>
                  <a:lnTo>
                    <a:pt x="1865" y="623"/>
                  </a:lnTo>
                  <a:lnTo>
                    <a:pt x="1862" y="634"/>
                  </a:lnTo>
                  <a:lnTo>
                    <a:pt x="1858" y="642"/>
                  </a:lnTo>
                  <a:lnTo>
                    <a:pt x="1853" y="649"/>
                  </a:lnTo>
                  <a:lnTo>
                    <a:pt x="1846" y="653"/>
                  </a:lnTo>
                  <a:lnTo>
                    <a:pt x="1840" y="657"/>
                  </a:lnTo>
                  <a:lnTo>
                    <a:pt x="1834" y="657"/>
                  </a:lnTo>
                  <a:lnTo>
                    <a:pt x="1825" y="653"/>
                  </a:lnTo>
                  <a:lnTo>
                    <a:pt x="1820" y="648"/>
                  </a:lnTo>
                  <a:lnTo>
                    <a:pt x="1821" y="641"/>
                  </a:lnTo>
                  <a:lnTo>
                    <a:pt x="1825" y="634"/>
                  </a:lnTo>
                  <a:lnTo>
                    <a:pt x="1829" y="626"/>
                  </a:lnTo>
                  <a:lnTo>
                    <a:pt x="1831" y="616"/>
                  </a:lnTo>
                  <a:lnTo>
                    <a:pt x="1828" y="609"/>
                  </a:lnTo>
                  <a:lnTo>
                    <a:pt x="1824" y="604"/>
                  </a:lnTo>
                  <a:lnTo>
                    <a:pt x="1821" y="600"/>
                  </a:lnTo>
                  <a:lnTo>
                    <a:pt x="1819" y="600"/>
                  </a:lnTo>
                  <a:lnTo>
                    <a:pt x="1816" y="602"/>
                  </a:lnTo>
                  <a:lnTo>
                    <a:pt x="1813" y="604"/>
                  </a:lnTo>
                  <a:lnTo>
                    <a:pt x="1809" y="608"/>
                  </a:lnTo>
                  <a:lnTo>
                    <a:pt x="1806" y="609"/>
                  </a:lnTo>
                  <a:lnTo>
                    <a:pt x="1805" y="609"/>
                  </a:lnTo>
                  <a:lnTo>
                    <a:pt x="1803" y="608"/>
                  </a:lnTo>
                  <a:lnTo>
                    <a:pt x="1803" y="598"/>
                  </a:lnTo>
                  <a:lnTo>
                    <a:pt x="1806" y="590"/>
                  </a:lnTo>
                  <a:lnTo>
                    <a:pt x="1808" y="583"/>
                  </a:lnTo>
                  <a:lnTo>
                    <a:pt x="1806" y="575"/>
                  </a:lnTo>
                  <a:lnTo>
                    <a:pt x="1803" y="568"/>
                  </a:lnTo>
                  <a:lnTo>
                    <a:pt x="1801" y="564"/>
                  </a:lnTo>
                  <a:lnTo>
                    <a:pt x="1797" y="565"/>
                  </a:lnTo>
                  <a:lnTo>
                    <a:pt x="1790" y="570"/>
                  </a:lnTo>
                  <a:lnTo>
                    <a:pt x="1782" y="576"/>
                  </a:lnTo>
                  <a:lnTo>
                    <a:pt x="1775" y="580"/>
                  </a:lnTo>
                  <a:lnTo>
                    <a:pt x="1768" y="582"/>
                  </a:lnTo>
                  <a:lnTo>
                    <a:pt x="1765" y="579"/>
                  </a:lnTo>
                  <a:lnTo>
                    <a:pt x="1764" y="572"/>
                  </a:lnTo>
                  <a:lnTo>
                    <a:pt x="1765" y="565"/>
                  </a:lnTo>
                  <a:lnTo>
                    <a:pt x="1768" y="557"/>
                  </a:lnTo>
                  <a:lnTo>
                    <a:pt x="1771" y="552"/>
                  </a:lnTo>
                  <a:lnTo>
                    <a:pt x="1771" y="549"/>
                  </a:lnTo>
                  <a:lnTo>
                    <a:pt x="1768" y="549"/>
                  </a:lnTo>
                  <a:lnTo>
                    <a:pt x="1765" y="550"/>
                  </a:lnTo>
                  <a:lnTo>
                    <a:pt x="1762" y="553"/>
                  </a:lnTo>
                  <a:lnTo>
                    <a:pt x="1760" y="554"/>
                  </a:lnTo>
                  <a:lnTo>
                    <a:pt x="1757" y="557"/>
                  </a:lnTo>
                  <a:lnTo>
                    <a:pt x="1750" y="563"/>
                  </a:lnTo>
                  <a:lnTo>
                    <a:pt x="1743" y="570"/>
                  </a:lnTo>
                  <a:lnTo>
                    <a:pt x="1736" y="575"/>
                  </a:lnTo>
                  <a:lnTo>
                    <a:pt x="1731" y="576"/>
                  </a:lnTo>
                  <a:lnTo>
                    <a:pt x="1728" y="576"/>
                  </a:lnTo>
                  <a:lnTo>
                    <a:pt x="1727" y="578"/>
                  </a:lnTo>
                  <a:lnTo>
                    <a:pt x="1724" y="579"/>
                  </a:lnTo>
                  <a:lnTo>
                    <a:pt x="1721" y="582"/>
                  </a:lnTo>
                  <a:lnTo>
                    <a:pt x="1720" y="585"/>
                  </a:lnTo>
                  <a:lnTo>
                    <a:pt x="1720" y="587"/>
                  </a:lnTo>
                  <a:lnTo>
                    <a:pt x="1721" y="591"/>
                  </a:lnTo>
                  <a:lnTo>
                    <a:pt x="1738" y="608"/>
                  </a:lnTo>
                  <a:lnTo>
                    <a:pt x="1741" y="609"/>
                  </a:lnTo>
                  <a:lnTo>
                    <a:pt x="1749" y="609"/>
                  </a:lnTo>
                  <a:lnTo>
                    <a:pt x="1757" y="607"/>
                  </a:lnTo>
                  <a:lnTo>
                    <a:pt x="1765" y="605"/>
                  </a:lnTo>
                  <a:lnTo>
                    <a:pt x="1768" y="605"/>
                  </a:lnTo>
                  <a:lnTo>
                    <a:pt x="1771" y="607"/>
                  </a:lnTo>
                  <a:lnTo>
                    <a:pt x="1773" y="609"/>
                  </a:lnTo>
                  <a:lnTo>
                    <a:pt x="1775" y="612"/>
                  </a:lnTo>
                  <a:lnTo>
                    <a:pt x="1775" y="622"/>
                  </a:lnTo>
                  <a:lnTo>
                    <a:pt x="1771" y="626"/>
                  </a:lnTo>
                  <a:lnTo>
                    <a:pt x="1762" y="631"/>
                  </a:lnTo>
                  <a:lnTo>
                    <a:pt x="1754" y="635"/>
                  </a:lnTo>
                  <a:lnTo>
                    <a:pt x="1747" y="638"/>
                  </a:lnTo>
                  <a:lnTo>
                    <a:pt x="1742" y="642"/>
                  </a:lnTo>
                  <a:lnTo>
                    <a:pt x="1742" y="646"/>
                  </a:lnTo>
                  <a:lnTo>
                    <a:pt x="1747" y="654"/>
                  </a:lnTo>
                  <a:lnTo>
                    <a:pt x="1757" y="667"/>
                  </a:lnTo>
                  <a:lnTo>
                    <a:pt x="1765" y="683"/>
                  </a:lnTo>
                  <a:lnTo>
                    <a:pt x="1771" y="701"/>
                  </a:lnTo>
                  <a:lnTo>
                    <a:pt x="1772" y="719"/>
                  </a:lnTo>
                  <a:lnTo>
                    <a:pt x="1773" y="734"/>
                  </a:lnTo>
                  <a:lnTo>
                    <a:pt x="1772" y="742"/>
                  </a:lnTo>
                  <a:lnTo>
                    <a:pt x="1765" y="752"/>
                  </a:lnTo>
                  <a:lnTo>
                    <a:pt x="1757" y="761"/>
                  </a:lnTo>
                  <a:lnTo>
                    <a:pt x="1747" y="772"/>
                  </a:lnTo>
                  <a:lnTo>
                    <a:pt x="1739" y="781"/>
                  </a:lnTo>
                  <a:lnTo>
                    <a:pt x="1732" y="786"/>
                  </a:lnTo>
                  <a:lnTo>
                    <a:pt x="1726" y="796"/>
                  </a:lnTo>
                  <a:lnTo>
                    <a:pt x="1717" y="807"/>
                  </a:lnTo>
                  <a:lnTo>
                    <a:pt x="1708" y="818"/>
                  </a:lnTo>
                  <a:lnTo>
                    <a:pt x="1697" y="827"/>
                  </a:lnTo>
                  <a:lnTo>
                    <a:pt x="1686" y="833"/>
                  </a:lnTo>
                  <a:lnTo>
                    <a:pt x="1672" y="838"/>
                  </a:lnTo>
                  <a:lnTo>
                    <a:pt x="1659" y="841"/>
                  </a:lnTo>
                  <a:lnTo>
                    <a:pt x="1648" y="844"/>
                  </a:lnTo>
                  <a:lnTo>
                    <a:pt x="1641" y="842"/>
                  </a:lnTo>
                  <a:lnTo>
                    <a:pt x="1638" y="841"/>
                  </a:lnTo>
                  <a:lnTo>
                    <a:pt x="1633" y="844"/>
                  </a:lnTo>
                  <a:lnTo>
                    <a:pt x="1628" y="846"/>
                  </a:lnTo>
                  <a:lnTo>
                    <a:pt x="1626" y="849"/>
                  </a:lnTo>
                  <a:lnTo>
                    <a:pt x="1623" y="853"/>
                  </a:lnTo>
                  <a:lnTo>
                    <a:pt x="1622" y="857"/>
                  </a:lnTo>
                  <a:lnTo>
                    <a:pt x="1622" y="863"/>
                  </a:lnTo>
                  <a:lnTo>
                    <a:pt x="1623" y="868"/>
                  </a:lnTo>
                  <a:lnTo>
                    <a:pt x="1626" y="874"/>
                  </a:lnTo>
                  <a:lnTo>
                    <a:pt x="1630" y="878"/>
                  </a:lnTo>
                  <a:lnTo>
                    <a:pt x="1630" y="879"/>
                  </a:lnTo>
                  <a:lnTo>
                    <a:pt x="1628" y="885"/>
                  </a:lnTo>
                  <a:lnTo>
                    <a:pt x="1624" y="892"/>
                  </a:lnTo>
                  <a:lnTo>
                    <a:pt x="1619" y="898"/>
                  </a:lnTo>
                  <a:lnTo>
                    <a:pt x="1615" y="905"/>
                  </a:lnTo>
                  <a:lnTo>
                    <a:pt x="1613" y="907"/>
                  </a:lnTo>
                  <a:lnTo>
                    <a:pt x="1608" y="907"/>
                  </a:lnTo>
                  <a:lnTo>
                    <a:pt x="1602" y="904"/>
                  </a:lnTo>
                  <a:lnTo>
                    <a:pt x="1601" y="901"/>
                  </a:lnTo>
                  <a:lnTo>
                    <a:pt x="1598" y="897"/>
                  </a:lnTo>
                  <a:lnTo>
                    <a:pt x="1598" y="886"/>
                  </a:lnTo>
                  <a:lnTo>
                    <a:pt x="1601" y="874"/>
                  </a:lnTo>
                  <a:lnTo>
                    <a:pt x="1605" y="864"/>
                  </a:lnTo>
                  <a:lnTo>
                    <a:pt x="1608" y="857"/>
                  </a:lnTo>
                  <a:lnTo>
                    <a:pt x="1609" y="850"/>
                  </a:lnTo>
                  <a:lnTo>
                    <a:pt x="1608" y="846"/>
                  </a:lnTo>
                  <a:lnTo>
                    <a:pt x="1607" y="844"/>
                  </a:lnTo>
                  <a:lnTo>
                    <a:pt x="1604" y="841"/>
                  </a:lnTo>
                  <a:lnTo>
                    <a:pt x="1601" y="839"/>
                  </a:lnTo>
                  <a:lnTo>
                    <a:pt x="1598" y="839"/>
                  </a:lnTo>
                  <a:lnTo>
                    <a:pt x="1596" y="841"/>
                  </a:lnTo>
                  <a:lnTo>
                    <a:pt x="1587" y="849"/>
                  </a:lnTo>
                  <a:lnTo>
                    <a:pt x="1581" y="857"/>
                  </a:lnTo>
                  <a:lnTo>
                    <a:pt x="1566" y="872"/>
                  </a:lnTo>
                  <a:lnTo>
                    <a:pt x="1570" y="881"/>
                  </a:lnTo>
                  <a:lnTo>
                    <a:pt x="1572" y="890"/>
                  </a:lnTo>
                  <a:lnTo>
                    <a:pt x="1578" y="898"/>
                  </a:lnTo>
                  <a:lnTo>
                    <a:pt x="1583" y="905"/>
                  </a:lnTo>
                  <a:lnTo>
                    <a:pt x="1592" y="915"/>
                  </a:lnTo>
                  <a:lnTo>
                    <a:pt x="1601" y="929"/>
                  </a:lnTo>
                  <a:lnTo>
                    <a:pt x="1612" y="945"/>
                  </a:lnTo>
                  <a:lnTo>
                    <a:pt x="1618" y="959"/>
                  </a:lnTo>
                  <a:lnTo>
                    <a:pt x="1618" y="972"/>
                  </a:lnTo>
                  <a:lnTo>
                    <a:pt x="1615" y="985"/>
                  </a:lnTo>
                  <a:lnTo>
                    <a:pt x="1612" y="996"/>
                  </a:lnTo>
                  <a:lnTo>
                    <a:pt x="1608" y="1004"/>
                  </a:lnTo>
                  <a:lnTo>
                    <a:pt x="1602" y="1008"/>
                  </a:lnTo>
                  <a:lnTo>
                    <a:pt x="1596" y="1011"/>
                  </a:lnTo>
                  <a:lnTo>
                    <a:pt x="1589" y="1012"/>
                  </a:lnTo>
                  <a:lnTo>
                    <a:pt x="1583" y="1015"/>
                  </a:lnTo>
                  <a:lnTo>
                    <a:pt x="1578" y="1020"/>
                  </a:lnTo>
                  <a:lnTo>
                    <a:pt x="1572" y="1031"/>
                  </a:lnTo>
                  <a:lnTo>
                    <a:pt x="1564" y="1050"/>
                  </a:lnTo>
                  <a:lnTo>
                    <a:pt x="1560" y="1059"/>
                  </a:lnTo>
                  <a:lnTo>
                    <a:pt x="1556" y="1064"/>
                  </a:lnTo>
                  <a:lnTo>
                    <a:pt x="1555" y="1064"/>
                  </a:lnTo>
                  <a:lnTo>
                    <a:pt x="1552" y="1059"/>
                  </a:lnTo>
                  <a:lnTo>
                    <a:pt x="1549" y="1048"/>
                  </a:lnTo>
                  <a:lnTo>
                    <a:pt x="1545" y="1037"/>
                  </a:lnTo>
                  <a:lnTo>
                    <a:pt x="1542" y="1026"/>
                  </a:lnTo>
                  <a:lnTo>
                    <a:pt x="1540" y="1018"/>
                  </a:lnTo>
                  <a:lnTo>
                    <a:pt x="1534" y="1007"/>
                  </a:lnTo>
                  <a:lnTo>
                    <a:pt x="1529" y="997"/>
                  </a:lnTo>
                  <a:lnTo>
                    <a:pt x="1523" y="989"/>
                  </a:lnTo>
                  <a:lnTo>
                    <a:pt x="1507" y="972"/>
                  </a:lnTo>
                  <a:lnTo>
                    <a:pt x="1503" y="970"/>
                  </a:lnTo>
                  <a:lnTo>
                    <a:pt x="1500" y="968"/>
                  </a:lnTo>
                  <a:lnTo>
                    <a:pt x="1499" y="968"/>
                  </a:lnTo>
                  <a:lnTo>
                    <a:pt x="1496" y="971"/>
                  </a:lnTo>
                  <a:lnTo>
                    <a:pt x="1496" y="975"/>
                  </a:lnTo>
                  <a:lnTo>
                    <a:pt x="1494" y="985"/>
                  </a:lnTo>
                  <a:lnTo>
                    <a:pt x="1492" y="997"/>
                  </a:lnTo>
                  <a:lnTo>
                    <a:pt x="1489" y="1008"/>
                  </a:lnTo>
                  <a:lnTo>
                    <a:pt x="1488" y="1016"/>
                  </a:lnTo>
                  <a:lnTo>
                    <a:pt x="1486" y="1016"/>
                  </a:lnTo>
                  <a:lnTo>
                    <a:pt x="1482" y="1012"/>
                  </a:lnTo>
                  <a:lnTo>
                    <a:pt x="1478" y="1005"/>
                  </a:lnTo>
                  <a:lnTo>
                    <a:pt x="1473" y="997"/>
                  </a:lnTo>
                  <a:lnTo>
                    <a:pt x="1468" y="987"/>
                  </a:lnTo>
                  <a:lnTo>
                    <a:pt x="1467" y="981"/>
                  </a:lnTo>
                  <a:lnTo>
                    <a:pt x="1467" y="964"/>
                  </a:lnTo>
                  <a:lnTo>
                    <a:pt x="1466" y="945"/>
                  </a:lnTo>
                  <a:lnTo>
                    <a:pt x="1466" y="926"/>
                  </a:lnTo>
                  <a:lnTo>
                    <a:pt x="1464" y="919"/>
                  </a:lnTo>
                  <a:lnTo>
                    <a:pt x="1462" y="916"/>
                  </a:lnTo>
                  <a:lnTo>
                    <a:pt x="1458" y="916"/>
                  </a:lnTo>
                  <a:lnTo>
                    <a:pt x="1452" y="919"/>
                  </a:lnTo>
                  <a:lnTo>
                    <a:pt x="1448" y="922"/>
                  </a:lnTo>
                  <a:lnTo>
                    <a:pt x="1444" y="923"/>
                  </a:lnTo>
                  <a:lnTo>
                    <a:pt x="1443" y="924"/>
                  </a:lnTo>
                  <a:lnTo>
                    <a:pt x="1441" y="927"/>
                  </a:lnTo>
                  <a:lnTo>
                    <a:pt x="1437" y="937"/>
                  </a:lnTo>
                  <a:lnTo>
                    <a:pt x="1433" y="948"/>
                  </a:lnTo>
                  <a:lnTo>
                    <a:pt x="1427" y="957"/>
                  </a:lnTo>
                  <a:lnTo>
                    <a:pt x="1423" y="967"/>
                  </a:lnTo>
                  <a:lnTo>
                    <a:pt x="1419" y="970"/>
                  </a:lnTo>
                  <a:lnTo>
                    <a:pt x="1418" y="967"/>
                  </a:lnTo>
                  <a:lnTo>
                    <a:pt x="1417" y="959"/>
                  </a:lnTo>
                  <a:lnTo>
                    <a:pt x="1418" y="946"/>
                  </a:lnTo>
                  <a:lnTo>
                    <a:pt x="1418" y="934"/>
                  </a:lnTo>
                  <a:lnTo>
                    <a:pt x="1419" y="922"/>
                  </a:lnTo>
                  <a:lnTo>
                    <a:pt x="1421" y="912"/>
                  </a:lnTo>
                  <a:lnTo>
                    <a:pt x="1419" y="898"/>
                  </a:lnTo>
                  <a:lnTo>
                    <a:pt x="1415" y="886"/>
                  </a:lnTo>
                  <a:lnTo>
                    <a:pt x="1411" y="878"/>
                  </a:lnTo>
                  <a:lnTo>
                    <a:pt x="1407" y="871"/>
                  </a:lnTo>
                  <a:lnTo>
                    <a:pt x="1399" y="861"/>
                  </a:lnTo>
                  <a:lnTo>
                    <a:pt x="1392" y="850"/>
                  </a:lnTo>
                  <a:lnTo>
                    <a:pt x="1386" y="838"/>
                  </a:lnTo>
                  <a:lnTo>
                    <a:pt x="1385" y="834"/>
                  </a:lnTo>
                  <a:lnTo>
                    <a:pt x="1384" y="831"/>
                  </a:lnTo>
                  <a:lnTo>
                    <a:pt x="1382" y="830"/>
                  </a:lnTo>
                  <a:lnTo>
                    <a:pt x="1378" y="830"/>
                  </a:lnTo>
                  <a:lnTo>
                    <a:pt x="1367" y="841"/>
                  </a:lnTo>
                  <a:lnTo>
                    <a:pt x="1363" y="844"/>
                  </a:lnTo>
                  <a:lnTo>
                    <a:pt x="1355" y="845"/>
                  </a:lnTo>
                  <a:lnTo>
                    <a:pt x="1341" y="845"/>
                  </a:lnTo>
                  <a:lnTo>
                    <a:pt x="1329" y="848"/>
                  </a:lnTo>
                  <a:lnTo>
                    <a:pt x="1321" y="852"/>
                  </a:lnTo>
                  <a:lnTo>
                    <a:pt x="1314" y="860"/>
                  </a:lnTo>
                  <a:lnTo>
                    <a:pt x="1310" y="868"/>
                  </a:lnTo>
                  <a:lnTo>
                    <a:pt x="1303" y="875"/>
                  </a:lnTo>
                  <a:lnTo>
                    <a:pt x="1284" y="897"/>
                  </a:lnTo>
                  <a:lnTo>
                    <a:pt x="1276" y="908"/>
                  </a:lnTo>
                  <a:lnTo>
                    <a:pt x="1265" y="916"/>
                  </a:lnTo>
                  <a:lnTo>
                    <a:pt x="1252" y="924"/>
                  </a:lnTo>
                  <a:lnTo>
                    <a:pt x="1246" y="933"/>
                  </a:lnTo>
                  <a:lnTo>
                    <a:pt x="1243" y="941"/>
                  </a:lnTo>
                  <a:lnTo>
                    <a:pt x="1244" y="950"/>
                  </a:lnTo>
                  <a:lnTo>
                    <a:pt x="1246" y="964"/>
                  </a:lnTo>
                  <a:lnTo>
                    <a:pt x="1247" y="979"/>
                  </a:lnTo>
                  <a:lnTo>
                    <a:pt x="1246" y="992"/>
                  </a:lnTo>
                  <a:lnTo>
                    <a:pt x="1239" y="1011"/>
                  </a:lnTo>
                  <a:lnTo>
                    <a:pt x="1226" y="1029"/>
                  </a:lnTo>
                  <a:lnTo>
                    <a:pt x="1221" y="1039"/>
                  </a:lnTo>
                  <a:lnTo>
                    <a:pt x="1217" y="1049"/>
                  </a:lnTo>
                  <a:lnTo>
                    <a:pt x="1211" y="1059"/>
                  </a:lnTo>
                  <a:lnTo>
                    <a:pt x="1206" y="1061"/>
                  </a:lnTo>
                  <a:lnTo>
                    <a:pt x="1202" y="1059"/>
                  </a:lnTo>
                  <a:lnTo>
                    <a:pt x="1199" y="1052"/>
                  </a:lnTo>
                  <a:lnTo>
                    <a:pt x="1198" y="1042"/>
                  </a:lnTo>
                  <a:lnTo>
                    <a:pt x="1198" y="1033"/>
                  </a:lnTo>
                  <a:lnTo>
                    <a:pt x="1196" y="1024"/>
                  </a:lnTo>
                  <a:lnTo>
                    <a:pt x="1191" y="1013"/>
                  </a:lnTo>
                  <a:lnTo>
                    <a:pt x="1184" y="1002"/>
                  </a:lnTo>
                  <a:lnTo>
                    <a:pt x="1179" y="992"/>
                  </a:lnTo>
                  <a:lnTo>
                    <a:pt x="1175" y="985"/>
                  </a:lnTo>
                  <a:lnTo>
                    <a:pt x="1172" y="978"/>
                  </a:lnTo>
                  <a:lnTo>
                    <a:pt x="1168" y="968"/>
                  </a:lnTo>
                  <a:lnTo>
                    <a:pt x="1162" y="957"/>
                  </a:lnTo>
                  <a:lnTo>
                    <a:pt x="1158" y="948"/>
                  </a:lnTo>
                  <a:lnTo>
                    <a:pt x="1155" y="939"/>
                  </a:lnTo>
                  <a:lnTo>
                    <a:pt x="1153" y="934"/>
                  </a:lnTo>
                  <a:lnTo>
                    <a:pt x="1151" y="926"/>
                  </a:lnTo>
                  <a:lnTo>
                    <a:pt x="1149" y="915"/>
                  </a:lnTo>
                  <a:lnTo>
                    <a:pt x="1146" y="902"/>
                  </a:lnTo>
                  <a:lnTo>
                    <a:pt x="1143" y="892"/>
                  </a:lnTo>
                  <a:lnTo>
                    <a:pt x="1143" y="839"/>
                  </a:lnTo>
                  <a:lnTo>
                    <a:pt x="1142" y="842"/>
                  </a:lnTo>
                  <a:lnTo>
                    <a:pt x="1136" y="846"/>
                  </a:lnTo>
                  <a:lnTo>
                    <a:pt x="1131" y="853"/>
                  </a:lnTo>
                  <a:lnTo>
                    <a:pt x="1124" y="857"/>
                  </a:lnTo>
                  <a:lnTo>
                    <a:pt x="1118" y="859"/>
                  </a:lnTo>
                  <a:lnTo>
                    <a:pt x="1112" y="853"/>
                  </a:lnTo>
                  <a:lnTo>
                    <a:pt x="1106" y="842"/>
                  </a:lnTo>
                  <a:lnTo>
                    <a:pt x="1105" y="827"/>
                  </a:lnTo>
                  <a:lnTo>
                    <a:pt x="1105" y="822"/>
                  </a:lnTo>
                  <a:lnTo>
                    <a:pt x="1102" y="816"/>
                  </a:lnTo>
                  <a:lnTo>
                    <a:pt x="1099" y="813"/>
                  </a:lnTo>
                  <a:lnTo>
                    <a:pt x="1097" y="812"/>
                  </a:lnTo>
                  <a:lnTo>
                    <a:pt x="1094" y="812"/>
                  </a:lnTo>
                  <a:lnTo>
                    <a:pt x="1090" y="811"/>
                  </a:lnTo>
                  <a:lnTo>
                    <a:pt x="1087" y="811"/>
                  </a:lnTo>
                  <a:lnTo>
                    <a:pt x="1084" y="809"/>
                  </a:lnTo>
                  <a:lnTo>
                    <a:pt x="1079" y="804"/>
                  </a:lnTo>
                  <a:lnTo>
                    <a:pt x="1073" y="796"/>
                  </a:lnTo>
                  <a:lnTo>
                    <a:pt x="1067" y="787"/>
                  </a:lnTo>
                  <a:lnTo>
                    <a:pt x="1062" y="783"/>
                  </a:lnTo>
                  <a:lnTo>
                    <a:pt x="1057" y="783"/>
                  </a:lnTo>
                  <a:lnTo>
                    <a:pt x="1054" y="785"/>
                  </a:lnTo>
                  <a:lnTo>
                    <a:pt x="1051" y="787"/>
                  </a:lnTo>
                  <a:lnTo>
                    <a:pt x="1049" y="791"/>
                  </a:lnTo>
                  <a:lnTo>
                    <a:pt x="1043" y="796"/>
                  </a:lnTo>
                  <a:lnTo>
                    <a:pt x="1024" y="798"/>
                  </a:lnTo>
                  <a:lnTo>
                    <a:pt x="1009" y="798"/>
                  </a:lnTo>
                  <a:lnTo>
                    <a:pt x="995" y="797"/>
                  </a:lnTo>
                  <a:lnTo>
                    <a:pt x="980" y="796"/>
                  </a:lnTo>
                  <a:lnTo>
                    <a:pt x="969" y="793"/>
                  </a:lnTo>
                  <a:lnTo>
                    <a:pt x="963" y="787"/>
                  </a:lnTo>
                  <a:lnTo>
                    <a:pt x="954" y="778"/>
                  </a:lnTo>
                  <a:lnTo>
                    <a:pt x="949" y="768"/>
                  </a:lnTo>
                  <a:lnTo>
                    <a:pt x="943" y="763"/>
                  </a:lnTo>
                  <a:lnTo>
                    <a:pt x="939" y="764"/>
                  </a:lnTo>
                  <a:lnTo>
                    <a:pt x="933" y="767"/>
                  </a:lnTo>
                  <a:lnTo>
                    <a:pt x="927" y="771"/>
                  </a:lnTo>
                  <a:lnTo>
                    <a:pt x="920" y="775"/>
                  </a:lnTo>
                  <a:lnTo>
                    <a:pt x="916" y="775"/>
                  </a:lnTo>
                  <a:lnTo>
                    <a:pt x="909" y="771"/>
                  </a:lnTo>
                  <a:lnTo>
                    <a:pt x="901" y="765"/>
                  </a:lnTo>
                  <a:lnTo>
                    <a:pt x="882" y="752"/>
                  </a:lnTo>
                  <a:lnTo>
                    <a:pt x="874" y="745"/>
                  </a:lnTo>
                  <a:lnTo>
                    <a:pt x="867" y="735"/>
                  </a:lnTo>
                  <a:lnTo>
                    <a:pt x="863" y="724"/>
                  </a:lnTo>
                  <a:lnTo>
                    <a:pt x="859" y="715"/>
                  </a:lnTo>
                  <a:lnTo>
                    <a:pt x="855" y="712"/>
                  </a:lnTo>
                  <a:lnTo>
                    <a:pt x="848" y="713"/>
                  </a:lnTo>
                  <a:lnTo>
                    <a:pt x="842" y="719"/>
                  </a:lnTo>
                  <a:lnTo>
                    <a:pt x="838" y="726"/>
                  </a:lnTo>
                  <a:lnTo>
                    <a:pt x="837" y="734"/>
                  </a:lnTo>
                  <a:lnTo>
                    <a:pt x="841" y="742"/>
                  </a:lnTo>
                  <a:lnTo>
                    <a:pt x="855" y="759"/>
                  </a:lnTo>
                  <a:lnTo>
                    <a:pt x="860" y="765"/>
                  </a:lnTo>
                  <a:lnTo>
                    <a:pt x="863" y="772"/>
                  </a:lnTo>
                  <a:lnTo>
                    <a:pt x="864" y="778"/>
                  </a:lnTo>
                  <a:lnTo>
                    <a:pt x="867" y="782"/>
                  </a:lnTo>
                  <a:lnTo>
                    <a:pt x="871" y="787"/>
                  </a:lnTo>
                  <a:lnTo>
                    <a:pt x="883" y="800"/>
                  </a:lnTo>
                  <a:lnTo>
                    <a:pt x="885" y="802"/>
                  </a:lnTo>
                  <a:lnTo>
                    <a:pt x="886" y="807"/>
                  </a:lnTo>
                  <a:lnTo>
                    <a:pt x="886" y="815"/>
                  </a:lnTo>
                  <a:lnTo>
                    <a:pt x="889" y="816"/>
                  </a:lnTo>
                  <a:lnTo>
                    <a:pt x="894" y="815"/>
                  </a:lnTo>
                  <a:lnTo>
                    <a:pt x="901" y="811"/>
                  </a:lnTo>
                  <a:lnTo>
                    <a:pt x="909" y="804"/>
                  </a:lnTo>
                  <a:lnTo>
                    <a:pt x="922" y="796"/>
                  </a:lnTo>
                  <a:lnTo>
                    <a:pt x="924" y="793"/>
                  </a:lnTo>
                  <a:lnTo>
                    <a:pt x="926" y="790"/>
                  </a:lnTo>
                  <a:lnTo>
                    <a:pt x="928" y="787"/>
                  </a:lnTo>
                  <a:lnTo>
                    <a:pt x="928" y="785"/>
                  </a:lnTo>
                  <a:lnTo>
                    <a:pt x="931" y="783"/>
                  </a:lnTo>
                  <a:lnTo>
                    <a:pt x="933" y="783"/>
                  </a:lnTo>
                  <a:lnTo>
                    <a:pt x="935" y="786"/>
                  </a:lnTo>
                  <a:lnTo>
                    <a:pt x="939" y="794"/>
                  </a:lnTo>
                  <a:lnTo>
                    <a:pt x="941" y="798"/>
                  </a:lnTo>
                  <a:lnTo>
                    <a:pt x="946" y="801"/>
                  </a:lnTo>
                  <a:lnTo>
                    <a:pt x="954" y="804"/>
                  </a:lnTo>
                  <a:lnTo>
                    <a:pt x="965" y="811"/>
                  </a:lnTo>
                  <a:lnTo>
                    <a:pt x="975" y="820"/>
                  </a:lnTo>
                  <a:lnTo>
                    <a:pt x="982" y="828"/>
                  </a:lnTo>
                  <a:lnTo>
                    <a:pt x="983" y="835"/>
                  </a:lnTo>
                  <a:lnTo>
                    <a:pt x="980" y="841"/>
                  </a:lnTo>
                  <a:lnTo>
                    <a:pt x="976" y="848"/>
                  </a:lnTo>
                  <a:lnTo>
                    <a:pt x="972" y="853"/>
                  </a:lnTo>
                  <a:lnTo>
                    <a:pt x="968" y="863"/>
                  </a:lnTo>
                  <a:lnTo>
                    <a:pt x="961" y="875"/>
                  </a:lnTo>
                  <a:lnTo>
                    <a:pt x="953" y="889"/>
                  </a:lnTo>
                  <a:lnTo>
                    <a:pt x="945" y="898"/>
                  </a:lnTo>
                  <a:lnTo>
                    <a:pt x="937" y="907"/>
                  </a:lnTo>
                  <a:lnTo>
                    <a:pt x="927" y="915"/>
                  </a:lnTo>
                  <a:lnTo>
                    <a:pt x="916" y="922"/>
                  </a:lnTo>
                  <a:lnTo>
                    <a:pt x="905" y="926"/>
                  </a:lnTo>
                  <a:lnTo>
                    <a:pt x="896" y="930"/>
                  </a:lnTo>
                  <a:lnTo>
                    <a:pt x="889" y="935"/>
                  </a:lnTo>
                  <a:lnTo>
                    <a:pt x="883" y="939"/>
                  </a:lnTo>
                  <a:lnTo>
                    <a:pt x="875" y="942"/>
                  </a:lnTo>
                  <a:lnTo>
                    <a:pt x="864" y="945"/>
                  </a:lnTo>
                  <a:lnTo>
                    <a:pt x="852" y="950"/>
                  </a:lnTo>
                  <a:lnTo>
                    <a:pt x="827" y="963"/>
                  </a:lnTo>
                  <a:lnTo>
                    <a:pt x="820" y="967"/>
                  </a:lnTo>
                  <a:lnTo>
                    <a:pt x="815" y="970"/>
                  </a:lnTo>
                  <a:lnTo>
                    <a:pt x="805" y="974"/>
                  </a:lnTo>
                  <a:lnTo>
                    <a:pt x="794" y="976"/>
                  </a:lnTo>
                  <a:lnTo>
                    <a:pt x="785" y="978"/>
                  </a:lnTo>
                  <a:lnTo>
                    <a:pt x="778" y="978"/>
                  </a:lnTo>
                  <a:lnTo>
                    <a:pt x="773" y="971"/>
                  </a:lnTo>
                  <a:lnTo>
                    <a:pt x="768" y="959"/>
                  </a:lnTo>
                  <a:lnTo>
                    <a:pt x="763" y="929"/>
                  </a:lnTo>
                  <a:lnTo>
                    <a:pt x="759" y="912"/>
                  </a:lnTo>
                  <a:lnTo>
                    <a:pt x="755" y="901"/>
                  </a:lnTo>
                  <a:lnTo>
                    <a:pt x="752" y="892"/>
                  </a:lnTo>
                  <a:lnTo>
                    <a:pt x="748" y="886"/>
                  </a:lnTo>
                  <a:lnTo>
                    <a:pt x="742" y="879"/>
                  </a:lnTo>
                  <a:lnTo>
                    <a:pt x="736" y="871"/>
                  </a:lnTo>
                  <a:lnTo>
                    <a:pt x="725" y="860"/>
                  </a:lnTo>
                  <a:lnTo>
                    <a:pt x="722" y="855"/>
                  </a:lnTo>
                  <a:lnTo>
                    <a:pt x="718" y="845"/>
                  </a:lnTo>
                  <a:lnTo>
                    <a:pt x="710" y="823"/>
                  </a:lnTo>
                  <a:lnTo>
                    <a:pt x="708" y="813"/>
                  </a:lnTo>
                  <a:lnTo>
                    <a:pt x="707" y="807"/>
                  </a:lnTo>
                  <a:lnTo>
                    <a:pt x="704" y="804"/>
                  </a:lnTo>
                  <a:lnTo>
                    <a:pt x="696" y="798"/>
                  </a:lnTo>
                  <a:lnTo>
                    <a:pt x="693" y="791"/>
                  </a:lnTo>
                  <a:lnTo>
                    <a:pt x="690" y="781"/>
                  </a:lnTo>
                  <a:lnTo>
                    <a:pt x="686" y="768"/>
                  </a:lnTo>
                  <a:lnTo>
                    <a:pt x="681" y="757"/>
                  </a:lnTo>
                  <a:lnTo>
                    <a:pt x="678" y="749"/>
                  </a:lnTo>
                  <a:lnTo>
                    <a:pt x="674" y="746"/>
                  </a:lnTo>
                  <a:lnTo>
                    <a:pt x="667" y="746"/>
                  </a:lnTo>
                  <a:lnTo>
                    <a:pt x="659" y="748"/>
                  </a:lnTo>
                  <a:lnTo>
                    <a:pt x="651" y="750"/>
                  </a:lnTo>
                  <a:lnTo>
                    <a:pt x="655" y="756"/>
                  </a:lnTo>
                  <a:lnTo>
                    <a:pt x="669" y="790"/>
                  </a:lnTo>
                  <a:lnTo>
                    <a:pt x="681" y="819"/>
                  </a:lnTo>
                  <a:lnTo>
                    <a:pt x="684" y="831"/>
                  </a:lnTo>
                  <a:lnTo>
                    <a:pt x="685" y="846"/>
                  </a:lnTo>
                  <a:lnTo>
                    <a:pt x="685" y="875"/>
                  </a:lnTo>
                  <a:lnTo>
                    <a:pt x="689" y="885"/>
                  </a:lnTo>
                  <a:lnTo>
                    <a:pt x="697" y="893"/>
                  </a:lnTo>
                  <a:lnTo>
                    <a:pt x="708" y="901"/>
                  </a:lnTo>
                  <a:lnTo>
                    <a:pt x="718" y="911"/>
                  </a:lnTo>
                  <a:lnTo>
                    <a:pt x="725" y="922"/>
                  </a:lnTo>
                  <a:lnTo>
                    <a:pt x="730" y="933"/>
                  </a:lnTo>
                  <a:lnTo>
                    <a:pt x="737" y="942"/>
                  </a:lnTo>
                  <a:lnTo>
                    <a:pt x="744" y="950"/>
                  </a:lnTo>
                  <a:lnTo>
                    <a:pt x="748" y="953"/>
                  </a:lnTo>
                  <a:lnTo>
                    <a:pt x="752" y="957"/>
                  </a:lnTo>
                  <a:lnTo>
                    <a:pt x="757" y="965"/>
                  </a:lnTo>
                  <a:lnTo>
                    <a:pt x="768" y="985"/>
                  </a:lnTo>
                  <a:lnTo>
                    <a:pt x="771" y="992"/>
                  </a:lnTo>
                  <a:lnTo>
                    <a:pt x="771" y="1009"/>
                  </a:lnTo>
                  <a:lnTo>
                    <a:pt x="774" y="1015"/>
                  </a:lnTo>
                  <a:lnTo>
                    <a:pt x="782" y="1018"/>
                  </a:lnTo>
                  <a:lnTo>
                    <a:pt x="794" y="1016"/>
                  </a:lnTo>
                  <a:lnTo>
                    <a:pt x="805" y="1012"/>
                  </a:lnTo>
                  <a:lnTo>
                    <a:pt x="815" y="1008"/>
                  </a:lnTo>
                  <a:lnTo>
                    <a:pt x="834" y="998"/>
                  </a:lnTo>
                  <a:lnTo>
                    <a:pt x="846" y="994"/>
                  </a:lnTo>
                  <a:lnTo>
                    <a:pt x="857" y="990"/>
                  </a:lnTo>
                  <a:lnTo>
                    <a:pt x="867" y="990"/>
                  </a:lnTo>
                  <a:lnTo>
                    <a:pt x="872" y="992"/>
                  </a:lnTo>
                  <a:lnTo>
                    <a:pt x="874" y="998"/>
                  </a:lnTo>
                  <a:lnTo>
                    <a:pt x="872" y="1009"/>
                  </a:lnTo>
                  <a:lnTo>
                    <a:pt x="870" y="1022"/>
                  </a:lnTo>
                  <a:lnTo>
                    <a:pt x="866" y="1033"/>
                  </a:lnTo>
                  <a:lnTo>
                    <a:pt x="864" y="1041"/>
                  </a:lnTo>
                  <a:lnTo>
                    <a:pt x="861" y="1048"/>
                  </a:lnTo>
                  <a:lnTo>
                    <a:pt x="855" y="1059"/>
                  </a:lnTo>
                  <a:lnTo>
                    <a:pt x="848" y="1072"/>
                  </a:lnTo>
                  <a:lnTo>
                    <a:pt x="840" y="1085"/>
                  </a:lnTo>
                  <a:lnTo>
                    <a:pt x="833" y="1097"/>
                  </a:lnTo>
                  <a:lnTo>
                    <a:pt x="830" y="1105"/>
                  </a:lnTo>
                  <a:lnTo>
                    <a:pt x="827" y="1115"/>
                  </a:lnTo>
                  <a:lnTo>
                    <a:pt x="819" y="1126"/>
                  </a:lnTo>
                  <a:lnTo>
                    <a:pt x="809" y="1134"/>
                  </a:lnTo>
                  <a:lnTo>
                    <a:pt x="800" y="1140"/>
                  </a:lnTo>
                  <a:lnTo>
                    <a:pt x="792" y="1145"/>
                  </a:lnTo>
                  <a:lnTo>
                    <a:pt x="781" y="1155"/>
                  </a:lnTo>
                  <a:lnTo>
                    <a:pt x="762" y="1179"/>
                  </a:lnTo>
                  <a:lnTo>
                    <a:pt x="755" y="1189"/>
                  </a:lnTo>
                  <a:lnTo>
                    <a:pt x="749" y="1197"/>
                  </a:lnTo>
                  <a:lnTo>
                    <a:pt x="736" y="1216"/>
                  </a:lnTo>
                  <a:lnTo>
                    <a:pt x="730" y="1224"/>
                  </a:lnTo>
                  <a:lnTo>
                    <a:pt x="725" y="1229"/>
                  </a:lnTo>
                  <a:lnTo>
                    <a:pt x="722" y="1234"/>
                  </a:lnTo>
                  <a:lnTo>
                    <a:pt x="719" y="1242"/>
                  </a:lnTo>
                  <a:lnTo>
                    <a:pt x="716" y="1253"/>
                  </a:lnTo>
                  <a:lnTo>
                    <a:pt x="715" y="1264"/>
                  </a:lnTo>
                  <a:lnTo>
                    <a:pt x="716" y="1270"/>
                  </a:lnTo>
                  <a:lnTo>
                    <a:pt x="719" y="1277"/>
                  </a:lnTo>
                  <a:lnTo>
                    <a:pt x="725" y="1298"/>
                  </a:lnTo>
                  <a:lnTo>
                    <a:pt x="730" y="1308"/>
                  </a:lnTo>
                  <a:lnTo>
                    <a:pt x="738" y="1318"/>
                  </a:lnTo>
                  <a:lnTo>
                    <a:pt x="741" y="1327"/>
                  </a:lnTo>
                  <a:lnTo>
                    <a:pt x="740" y="1335"/>
                  </a:lnTo>
                  <a:lnTo>
                    <a:pt x="737" y="1344"/>
                  </a:lnTo>
                  <a:lnTo>
                    <a:pt x="738" y="1355"/>
                  </a:lnTo>
                  <a:lnTo>
                    <a:pt x="740" y="1368"/>
                  </a:lnTo>
                  <a:lnTo>
                    <a:pt x="740" y="1381"/>
                  </a:lnTo>
                  <a:lnTo>
                    <a:pt x="736" y="1393"/>
                  </a:lnTo>
                  <a:lnTo>
                    <a:pt x="727" y="1405"/>
                  </a:lnTo>
                  <a:lnTo>
                    <a:pt x="708" y="1425"/>
                  </a:lnTo>
                  <a:lnTo>
                    <a:pt x="699" y="1433"/>
                  </a:lnTo>
                  <a:lnTo>
                    <a:pt x="689" y="1442"/>
                  </a:lnTo>
                  <a:lnTo>
                    <a:pt x="681" y="1452"/>
                  </a:lnTo>
                  <a:lnTo>
                    <a:pt x="673" y="1464"/>
                  </a:lnTo>
                  <a:lnTo>
                    <a:pt x="667" y="1474"/>
                  </a:lnTo>
                  <a:lnTo>
                    <a:pt x="667" y="1482"/>
                  </a:lnTo>
                  <a:lnTo>
                    <a:pt x="669" y="1489"/>
                  </a:lnTo>
                  <a:lnTo>
                    <a:pt x="671" y="1499"/>
                  </a:lnTo>
                  <a:lnTo>
                    <a:pt x="674" y="1511"/>
                  </a:lnTo>
                  <a:lnTo>
                    <a:pt x="677" y="1520"/>
                  </a:lnTo>
                  <a:lnTo>
                    <a:pt x="677" y="1527"/>
                  </a:lnTo>
                  <a:lnTo>
                    <a:pt x="673" y="1531"/>
                  </a:lnTo>
                  <a:lnTo>
                    <a:pt x="665" y="1535"/>
                  </a:lnTo>
                  <a:lnTo>
                    <a:pt x="655" y="1538"/>
                  </a:lnTo>
                  <a:lnTo>
                    <a:pt x="645" y="1542"/>
                  </a:lnTo>
                  <a:lnTo>
                    <a:pt x="639" y="1545"/>
                  </a:lnTo>
                  <a:lnTo>
                    <a:pt x="636" y="1549"/>
                  </a:lnTo>
                  <a:lnTo>
                    <a:pt x="637" y="1555"/>
                  </a:lnTo>
                  <a:lnTo>
                    <a:pt x="639" y="1562"/>
                  </a:lnTo>
                  <a:lnTo>
                    <a:pt x="643" y="1570"/>
                  </a:lnTo>
                  <a:lnTo>
                    <a:pt x="644" y="1577"/>
                  </a:lnTo>
                  <a:lnTo>
                    <a:pt x="643" y="1585"/>
                  </a:lnTo>
                  <a:lnTo>
                    <a:pt x="637" y="1594"/>
                  </a:lnTo>
                  <a:lnTo>
                    <a:pt x="629" y="1604"/>
                  </a:lnTo>
                  <a:lnTo>
                    <a:pt x="622" y="1612"/>
                  </a:lnTo>
                  <a:lnTo>
                    <a:pt x="615" y="1619"/>
                  </a:lnTo>
                  <a:lnTo>
                    <a:pt x="607" y="1630"/>
                  </a:lnTo>
                  <a:lnTo>
                    <a:pt x="599" y="1642"/>
                  </a:lnTo>
                  <a:lnTo>
                    <a:pt x="588" y="1655"/>
                  </a:lnTo>
                  <a:lnTo>
                    <a:pt x="580" y="1663"/>
                  </a:lnTo>
                  <a:lnTo>
                    <a:pt x="569" y="1668"/>
                  </a:lnTo>
                  <a:lnTo>
                    <a:pt x="557" y="1671"/>
                  </a:lnTo>
                  <a:lnTo>
                    <a:pt x="543" y="1673"/>
                  </a:lnTo>
                  <a:lnTo>
                    <a:pt x="532" y="1671"/>
                  </a:lnTo>
                  <a:lnTo>
                    <a:pt x="521" y="1673"/>
                  </a:lnTo>
                  <a:lnTo>
                    <a:pt x="507" y="1677"/>
                  </a:lnTo>
                  <a:lnTo>
                    <a:pt x="496" y="1683"/>
                  </a:lnTo>
                  <a:lnTo>
                    <a:pt x="490" y="1689"/>
                  </a:lnTo>
                  <a:lnTo>
                    <a:pt x="483" y="1692"/>
                  </a:lnTo>
                  <a:lnTo>
                    <a:pt x="476" y="1692"/>
                  </a:lnTo>
                  <a:lnTo>
                    <a:pt x="466" y="1688"/>
                  </a:lnTo>
                  <a:lnTo>
                    <a:pt x="458" y="1681"/>
                  </a:lnTo>
                  <a:lnTo>
                    <a:pt x="454" y="1670"/>
                  </a:lnTo>
                  <a:lnTo>
                    <a:pt x="451" y="1645"/>
                  </a:lnTo>
                  <a:lnTo>
                    <a:pt x="450" y="1638"/>
                  </a:lnTo>
                  <a:lnTo>
                    <a:pt x="448" y="1636"/>
                  </a:lnTo>
                  <a:lnTo>
                    <a:pt x="448" y="1631"/>
                  </a:lnTo>
                  <a:lnTo>
                    <a:pt x="446" y="1623"/>
                  </a:lnTo>
                  <a:lnTo>
                    <a:pt x="442" y="1612"/>
                  </a:lnTo>
                  <a:lnTo>
                    <a:pt x="436" y="1603"/>
                  </a:lnTo>
                  <a:lnTo>
                    <a:pt x="428" y="1593"/>
                  </a:lnTo>
                  <a:lnTo>
                    <a:pt x="423" y="1582"/>
                  </a:lnTo>
                  <a:lnTo>
                    <a:pt x="417" y="1574"/>
                  </a:lnTo>
                  <a:lnTo>
                    <a:pt x="416" y="1567"/>
                  </a:lnTo>
                  <a:lnTo>
                    <a:pt x="418" y="1559"/>
                  </a:lnTo>
                  <a:lnTo>
                    <a:pt x="421" y="1549"/>
                  </a:lnTo>
                  <a:lnTo>
                    <a:pt x="425" y="1540"/>
                  </a:lnTo>
                  <a:lnTo>
                    <a:pt x="427" y="1530"/>
                  </a:lnTo>
                  <a:lnTo>
                    <a:pt x="423" y="1519"/>
                  </a:lnTo>
                  <a:lnTo>
                    <a:pt x="416" y="1508"/>
                  </a:lnTo>
                  <a:lnTo>
                    <a:pt x="407" y="1499"/>
                  </a:lnTo>
                  <a:lnTo>
                    <a:pt x="401" y="1490"/>
                  </a:lnTo>
                  <a:lnTo>
                    <a:pt x="397" y="1482"/>
                  </a:lnTo>
                  <a:lnTo>
                    <a:pt x="391" y="1470"/>
                  </a:lnTo>
                  <a:lnTo>
                    <a:pt x="384" y="1457"/>
                  </a:lnTo>
                  <a:lnTo>
                    <a:pt x="380" y="1449"/>
                  </a:lnTo>
                  <a:lnTo>
                    <a:pt x="376" y="1437"/>
                  </a:lnTo>
                  <a:lnTo>
                    <a:pt x="372" y="1419"/>
                  </a:lnTo>
                  <a:lnTo>
                    <a:pt x="372" y="1397"/>
                  </a:lnTo>
                  <a:lnTo>
                    <a:pt x="375" y="1379"/>
                  </a:lnTo>
                  <a:lnTo>
                    <a:pt x="380" y="1366"/>
                  </a:lnTo>
                  <a:lnTo>
                    <a:pt x="386" y="1356"/>
                  </a:lnTo>
                  <a:lnTo>
                    <a:pt x="392" y="1349"/>
                  </a:lnTo>
                  <a:lnTo>
                    <a:pt x="398" y="1341"/>
                  </a:lnTo>
                  <a:lnTo>
                    <a:pt x="397" y="1330"/>
                  </a:lnTo>
                  <a:lnTo>
                    <a:pt x="390" y="1316"/>
                  </a:lnTo>
                  <a:lnTo>
                    <a:pt x="387" y="1307"/>
                  </a:lnTo>
                  <a:lnTo>
                    <a:pt x="387" y="1274"/>
                  </a:lnTo>
                  <a:lnTo>
                    <a:pt x="386" y="1267"/>
                  </a:lnTo>
                  <a:lnTo>
                    <a:pt x="381" y="1257"/>
                  </a:lnTo>
                  <a:lnTo>
                    <a:pt x="371" y="1224"/>
                  </a:lnTo>
                  <a:lnTo>
                    <a:pt x="364" y="1209"/>
                  </a:lnTo>
                  <a:lnTo>
                    <a:pt x="357" y="1200"/>
                  </a:lnTo>
                  <a:lnTo>
                    <a:pt x="350" y="1196"/>
                  </a:lnTo>
                  <a:lnTo>
                    <a:pt x="343" y="1193"/>
                  </a:lnTo>
                  <a:lnTo>
                    <a:pt x="339" y="1190"/>
                  </a:lnTo>
                  <a:lnTo>
                    <a:pt x="338" y="1183"/>
                  </a:lnTo>
                  <a:lnTo>
                    <a:pt x="339" y="1175"/>
                  </a:lnTo>
                  <a:lnTo>
                    <a:pt x="342" y="1161"/>
                  </a:lnTo>
                  <a:lnTo>
                    <a:pt x="345" y="1137"/>
                  </a:lnTo>
                  <a:lnTo>
                    <a:pt x="350" y="1127"/>
                  </a:lnTo>
                  <a:lnTo>
                    <a:pt x="354" y="1119"/>
                  </a:lnTo>
                  <a:lnTo>
                    <a:pt x="356" y="1112"/>
                  </a:lnTo>
                  <a:lnTo>
                    <a:pt x="351" y="1107"/>
                  </a:lnTo>
                  <a:lnTo>
                    <a:pt x="339" y="1098"/>
                  </a:lnTo>
                  <a:lnTo>
                    <a:pt x="335" y="1094"/>
                  </a:lnTo>
                  <a:lnTo>
                    <a:pt x="334" y="1094"/>
                  </a:lnTo>
                  <a:lnTo>
                    <a:pt x="332" y="1093"/>
                  </a:lnTo>
                  <a:lnTo>
                    <a:pt x="331" y="1094"/>
                  </a:lnTo>
                  <a:lnTo>
                    <a:pt x="328" y="1096"/>
                  </a:lnTo>
                  <a:lnTo>
                    <a:pt x="325" y="1098"/>
                  </a:lnTo>
                  <a:lnTo>
                    <a:pt x="317" y="1104"/>
                  </a:lnTo>
                  <a:lnTo>
                    <a:pt x="310" y="1108"/>
                  </a:lnTo>
                  <a:lnTo>
                    <a:pt x="302" y="1108"/>
                  </a:lnTo>
                  <a:lnTo>
                    <a:pt x="295" y="1104"/>
                  </a:lnTo>
                  <a:lnTo>
                    <a:pt x="291" y="1096"/>
                  </a:lnTo>
                  <a:lnTo>
                    <a:pt x="289" y="1087"/>
                  </a:lnTo>
                  <a:lnTo>
                    <a:pt x="284" y="1079"/>
                  </a:lnTo>
                  <a:lnTo>
                    <a:pt x="276" y="1071"/>
                  </a:lnTo>
                  <a:lnTo>
                    <a:pt x="265" y="1066"/>
                  </a:lnTo>
                  <a:lnTo>
                    <a:pt x="252" y="1064"/>
                  </a:lnTo>
                  <a:lnTo>
                    <a:pt x="241" y="1066"/>
                  </a:lnTo>
                  <a:lnTo>
                    <a:pt x="234" y="1067"/>
                  </a:lnTo>
                  <a:lnTo>
                    <a:pt x="230" y="1071"/>
                  </a:lnTo>
                  <a:lnTo>
                    <a:pt x="223" y="1079"/>
                  </a:lnTo>
                  <a:lnTo>
                    <a:pt x="215" y="1087"/>
                  </a:lnTo>
                  <a:lnTo>
                    <a:pt x="204" y="1093"/>
                  </a:lnTo>
                  <a:lnTo>
                    <a:pt x="190" y="1094"/>
                  </a:lnTo>
                  <a:lnTo>
                    <a:pt x="163" y="1092"/>
                  </a:lnTo>
                  <a:lnTo>
                    <a:pt x="152" y="1092"/>
                  </a:lnTo>
                  <a:lnTo>
                    <a:pt x="142" y="1093"/>
                  </a:lnTo>
                  <a:lnTo>
                    <a:pt x="135" y="1097"/>
                  </a:lnTo>
                  <a:lnTo>
                    <a:pt x="129" y="1111"/>
                  </a:lnTo>
                  <a:lnTo>
                    <a:pt x="127" y="1112"/>
                  </a:lnTo>
                  <a:lnTo>
                    <a:pt x="124" y="1112"/>
                  </a:lnTo>
                  <a:lnTo>
                    <a:pt x="122" y="1111"/>
                  </a:lnTo>
                  <a:lnTo>
                    <a:pt x="118" y="1108"/>
                  </a:lnTo>
                  <a:lnTo>
                    <a:pt x="103" y="1093"/>
                  </a:lnTo>
                  <a:lnTo>
                    <a:pt x="94" y="1086"/>
                  </a:lnTo>
                  <a:lnTo>
                    <a:pt x="90" y="1081"/>
                  </a:lnTo>
                  <a:lnTo>
                    <a:pt x="88" y="1078"/>
                  </a:lnTo>
                  <a:lnTo>
                    <a:pt x="86" y="1075"/>
                  </a:lnTo>
                  <a:lnTo>
                    <a:pt x="82" y="1068"/>
                  </a:lnTo>
                  <a:lnTo>
                    <a:pt x="78" y="1059"/>
                  </a:lnTo>
                  <a:lnTo>
                    <a:pt x="72" y="1046"/>
                  </a:lnTo>
                  <a:lnTo>
                    <a:pt x="64" y="1027"/>
                  </a:lnTo>
                  <a:lnTo>
                    <a:pt x="57" y="1019"/>
                  </a:lnTo>
                  <a:lnTo>
                    <a:pt x="48" y="1012"/>
                  </a:lnTo>
                  <a:lnTo>
                    <a:pt x="36" y="1007"/>
                  </a:lnTo>
                  <a:lnTo>
                    <a:pt x="21" y="1000"/>
                  </a:lnTo>
                  <a:lnTo>
                    <a:pt x="12" y="993"/>
                  </a:lnTo>
                  <a:lnTo>
                    <a:pt x="8" y="986"/>
                  </a:lnTo>
                  <a:lnTo>
                    <a:pt x="8" y="979"/>
                  </a:lnTo>
                  <a:lnTo>
                    <a:pt x="10" y="971"/>
                  </a:lnTo>
                  <a:lnTo>
                    <a:pt x="10" y="963"/>
                  </a:lnTo>
                  <a:lnTo>
                    <a:pt x="8" y="957"/>
                  </a:lnTo>
                  <a:lnTo>
                    <a:pt x="5" y="953"/>
                  </a:lnTo>
                  <a:lnTo>
                    <a:pt x="4" y="950"/>
                  </a:lnTo>
                  <a:lnTo>
                    <a:pt x="0" y="946"/>
                  </a:lnTo>
                  <a:lnTo>
                    <a:pt x="0" y="945"/>
                  </a:lnTo>
                  <a:lnTo>
                    <a:pt x="1" y="944"/>
                  </a:lnTo>
                  <a:lnTo>
                    <a:pt x="4" y="942"/>
                  </a:lnTo>
                  <a:lnTo>
                    <a:pt x="11" y="929"/>
                  </a:lnTo>
                  <a:lnTo>
                    <a:pt x="18" y="916"/>
                  </a:lnTo>
                  <a:lnTo>
                    <a:pt x="23" y="902"/>
                  </a:lnTo>
                  <a:lnTo>
                    <a:pt x="25" y="890"/>
                  </a:lnTo>
                  <a:lnTo>
                    <a:pt x="22" y="878"/>
                  </a:lnTo>
                  <a:lnTo>
                    <a:pt x="21" y="870"/>
                  </a:lnTo>
                  <a:lnTo>
                    <a:pt x="18" y="860"/>
                  </a:lnTo>
                  <a:lnTo>
                    <a:pt x="14" y="850"/>
                  </a:lnTo>
                  <a:lnTo>
                    <a:pt x="14" y="839"/>
                  </a:lnTo>
                  <a:lnTo>
                    <a:pt x="18" y="827"/>
                  </a:lnTo>
                  <a:lnTo>
                    <a:pt x="23" y="815"/>
                  </a:lnTo>
                  <a:lnTo>
                    <a:pt x="29" y="800"/>
                  </a:lnTo>
                  <a:lnTo>
                    <a:pt x="38" y="771"/>
                  </a:lnTo>
                  <a:lnTo>
                    <a:pt x="44" y="761"/>
                  </a:lnTo>
                  <a:lnTo>
                    <a:pt x="53" y="753"/>
                  </a:lnTo>
                  <a:lnTo>
                    <a:pt x="66" y="746"/>
                  </a:lnTo>
                  <a:lnTo>
                    <a:pt x="90" y="734"/>
                  </a:lnTo>
                  <a:lnTo>
                    <a:pt x="96" y="728"/>
                  </a:lnTo>
                  <a:lnTo>
                    <a:pt x="97" y="722"/>
                  </a:lnTo>
                  <a:lnTo>
                    <a:pt x="98" y="713"/>
                  </a:lnTo>
                  <a:lnTo>
                    <a:pt x="98" y="702"/>
                  </a:lnTo>
                  <a:lnTo>
                    <a:pt x="101" y="691"/>
                  </a:lnTo>
                  <a:lnTo>
                    <a:pt x="107" y="679"/>
                  </a:lnTo>
                  <a:lnTo>
                    <a:pt x="112" y="671"/>
                  </a:lnTo>
                  <a:lnTo>
                    <a:pt x="118" y="665"/>
                  </a:lnTo>
                  <a:lnTo>
                    <a:pt x="120" y="664"/>
                  </a:lnTo>
                  <a:lnTo>
                    <a:pt x="124" y="661"/>
                  </a:lnTo>
                  <a:lnTo>
                    <a:pt x="130" y="656"/>
                  </a:lnTo>
                  <a:lnTo>
                    <a:pt x="138" y="649"/>
                  </a:lnTo>
                  <a:lnTo>
                    <a:pt x="148" y="642"/>
                  </a:lnTo>
                  <a:lnTo>
                    <a:pt x="155" y="639"/>
                  </a:lnTo>
                  <a:lnTo>
                    <a:pt x="164" y="639"/>
                  </a:lnTo>
                  <a:lnTo>
                    <a:pt x="172" y="641"/>
                  </a:lnTo>
                  <a:lnTo>
                    <a:pt x="185" y="641"/>
                  </a:lnTo>
                  <a:lnTo>
                    <a:pt x="190" y="638"/>
                  </a:lnTo>
                  <a:lnTo>
                    <a:pt x="198" y="635"/>
                  </a:lnTo>
                  <a:lnTo>
                    <a:pt x="208" y="631"/>
                  </a:lnTo>
                  <a:lnTo>
                    <a:pt x="224" y="623"/>
                  </a:lnTo>
                  <a:lnTo>
                    <a:pt x="234" y="619"/>
                  </a:lnTo>
                  <a:lnTo>
                    <a:pt x="246" y="613"/>
                  </a:lnTo>
                  <a:lnTo>
                    <a:pt x="256" y="611"/>
                  </a:lnTo>
                  <a:lnTo>
                    <a:pt x="261" y="609"/>
                  </a:lnTo>
                  <a:lnTo>
                    <a:pt x="308" y="609"/>
                  </a:lnTo>
                  <a:lnTo>
                    <a:pt x="320" y="608"/>
                  </a:lnTo>
                  <a:lnTo>
                    <a:pt x="327" y="607"/>
                  </a:lnTo>
                  <a:lnTo>
                    <a:pt x="332" y="605"/>
                  </a:lnTo>
                  <a:lnTo>
                    <a:pt x="340" y="604"/>
                  </a:lnTo>
                  <a:lnTo>
                    <a:pt x="350" y="604"/>
                  </a:lnTo>
                  <a:lnTo>
                    <a:pt x="358" y="607"/>
                  </a:lnTo>
                  <a:lnTo>
                    <a:pt x="366" y="613"/>
                  </a:lnTo>
                  <a:lnTo>
                    <a:pt x="372" y="626"/>
                  </a:lnTo>
                  <a:lnTo>
                    <a:pt x="375" y="637"/>
                  </a:lnTo>
                  <a:lnTo>
                    <a:pt x="373" y="642"/>
                  </a:lnTo>
                  <a:lnTo>
                    <a:pt x="369" y="645"/>
                  </a:lnTo>
                  <a:lnTo>
                    <a:pt x="364" y="646"/>
                  </a:lnTo>
                  <a:lnTo>
                    <a:pt x="358" y="646"/>
                  </a:lnTo>
                  <a:lnTo>
                    <a:pt x="354" y="648"/>
                  </a:lnTo>
                  <a:lnTo>
                    <a:pt x="351" y="650"/>
                  </a:lnTo>
                  <a:lnTo>
                    <a:pt x="350" y="653"/>
                  </a:lnTo>
                  <a:lnTo>
                    <a:pt x="351" y="656"/>
                  </a:lnTo>
                  <a:lnTo>
                    <a:pt x="353" y="657"/>
                  </a:lnTo>
                  <a:lnTo>
                    <a:pt x="354" y="660"/>
                  </a:lnTo>
                  <a:lnTo>
                    <a:pt x="357" y="663"/>
                  </a:lnTo>
                  <a:lnTo>
                    <a:pt x="360" y="664"/>
                  </a:lnTo>
                  <a:lnTo>
                    <a:pt x="361" y="664"/>
                  </a:lnTo>
                  <a:lnTo>
                    <a:pt x="366" y="667"/>
                  </a:lnTo>
                  <a:lnTo>
                    <a:pt x="373" y="672"/>
                  </a:lnTo>
                  <a:lnTo>
                    <a:pt x="381" y="678"/>
                  </a:lnTo>
                  <a:lnTo>
                    <a:pt x="388" y="681"/>
                  </a:lnTo>
                  <a:lnTo>
                    <a:pt x="395" y="682"/>
                  </a:lnTo>
                  <a:lnTo>
                    <a:pt x="403" y="685"/>
                  </a:lnTo>
                  <a:lnTo>
                    <a:pt x="414" y="690"/>
                  </a:lnTo>
                  <a:lnTo>
                    <a:pt x="416" y="691"/>
                  </a:lnTo>
                  <a:lnTo>
                    <a:pt x="421" y="696"/>
                  </a:lnTo>
                  <a:lnTo>
                    <a:pt x="428" y="701"/>
                  </a:lnTo>
                  <a:lnTo>
                    <a:pt x="435" y="705"/>
                  </a:lnTo>
                  <a:lnTo>
                    <a:pt x="448" y="708"/>
                  </a:lnTo>
                  <a:lnTo>
                    <a:pt x="455" y="712"/>
                  </a:lnTo>
                  <a:lnTo>
                    <a:pt x="464" y="716"/>
                  </a:lnTo>
                  <a:lnTo>
                    <a:pt x="472" y="717"/>
                  </a:lnTo>
                  <a:lnTo>
                    <a:pt x="479" y="713"/>
                  </a:lnTo>
                  <a:lnTo>
                    <a:pt x="495" y="685"/>
                  </a:lnTo>
                  <a:lnTo>
                    <a:pt x="500" y="678"/>
                  </a:lnTo>
                  <a:lnTo>
                    <a:pt x="506" y="676"/>
                  </a:lnTo>
                  <a:lnTo>
                    <a:pt x="517" y="681"/>
                  </a:lnTo>
                  <a:lnTo>
                    <a:pt x="529" y="687"/>
                  </a:lnTo>
                  <a:lnTo>
                    <a:pt x="541" y="690"/>
                  </a:lnTo>
                  <a:lnTo>
                    <a:pt x="581" y="690"/>
                  </a:lnTo>
                  <a:lnTo>
                    <a:pt x="587" y="693"/>
                  </a:lnTo>
                  <a:lnTo>
                    <a:pt x="585" y="697"/>
                  </a:lnTo>
                  <a:lnTo>
                    <a:pt x="581" y="704"/>
                  </a:lnTo>
                  <a:lnTo>
                    <a:pt x="573" y="711"/>
                  </a:lnTo>
                  <a:lnTo>
                    <a:pt x="561" y="723"/>
                  </a:lnTo>
                  <a:lnTo>
                    <a:pt x="559" y="726"/>
                  </a:lnTo>
                  <a:lnTo>
                    <a:pt x="562" y="728"/>
                  </a:lnTo>
                  <a:lnTo>
                    <a:pt x="563" y="728"/>
                  </a:lnTo>
                  <a:lnTo>
                    <a:pt x="566" y="727"/>
                  </a:lnTo>
                  <a:lnTo>
                    <a:pt x="573" y="720"/>
                  </a:lnTo>
                  <a:lnTo>
                    <a:pt x="577" y="715"/>
                  </a:lnTo>
                  <a:lnTo>
                    <a:pt x="587" y="707"/>
                  </a:lnTo>
                  <a:lnTo>
                    <a:pt x="596" y="701"/>
                  </a:lnTo>
                  <a:lnTo>
                    <a:pt x="606" y="698"/>
                  </a:lnTo>
                  <a:lnTo>
                    <a:pt x="617" y="696"/>
                  </a:lnTo>
                  <a:lnTo>
                    <a:pt x="621" y="696"/>
                  </a:lnTo>
                  <a:lnTo>
                    <a:pt x="626" y="698"/>
                  </a:lnTo>
                  <a:lnTo>
                    <a:pt x="629" y="701"/>
                  </a:lnTo>
                  <a:lnTo>
                    <a:pt x="632" y="705"/>
                  </a:lnTo>
                  <a:lnTo>
                    <a:pt x="634" y="704"/>
                  </a:lnTo>
                  <a:lnTo>
                    <a:pt x="648" y="704"/>
                  </a:lnTo>
                  <a:lnTo>
                    <a:pt x="651" y="702"/>
                  </a:lnTo>
                  <a:lnTo>
                    <a:pt x="655" y="694"/>
                  </a:lnTo>
                  <a:lnTo>
                    <a:pt x="658" y="690"/>
                  </a:lnTo>
                  <a:lnTo>
                    <a:pt x="662" y="685"/>
                  </a:lnTo>
                  <a:lnTo>
                    <a:pt x="669" y="672"/>
                  </a:lnTo>
                  <a:lnTo>
                    <a:pt x="673" y="659"/>
                  </a:lnTo>
                  <a:lnTo>
                    <a:pt x="675" y="644"/>
                  </a:lnTo>
                  <a:lnTo>
                    <a:pt x="677" y="630"/>
                  </a:lnTo>
                  <a:lnTo>
                    <a:pt x="677" y="622"/>
                  </a:lnTo>
                  <a:lnTo>
                    <a:pt x="675" y="620"/>
                  </a:lnTo>
                  <a:lnTo>
                    <a:pt x="673" y="619"/>
                  </a:lnTo>
                  <a:lnTo>
                    <a:pt x="671" y="619"/>
                  </a:lnTo>
                  <a:lnTo>
                    <a:pt x="669" y="620"/>
                  </a:lnTo>
                  <a:lnTo>
                    <a:pt x="666" y="620"/>
                  </a:lnTo>
                  <a:lnTo>
                    <a:pt x="660" y="623"/>
                  </a:lnTo>
                  <a:lnTo>
                    <a:pt x="641" y="628"/>
                  </a:lnTo>
                  <a:lnTo>
                    <a:pt x="634" y="628"/>
                  </a:lnTo>
                  <a:lnTo>
                    <a:pt x="629" y="627"/>
                  </a:lnTo>
                  <a:lnTo>
                    <a:pt x="622" y="624"/>
                  </a:lnTo>
                  <a:lnTo>
                    <a:pt x="614" y="623"/>
                  </a:lnTo>
                  <a:lnTo>
                    <a:pt x="606" y="626"/>
                  </a:lnTo>
                  <a:lnTo>
                    <a:pt x="598" y="626"/>
                  </a:lnTo>
                  <a:lnTo>
                    <a:pt x="589" y="623"/>
                  </a:lnTo>
                  <a:lnTo>
                    <a:pt x="578" y="615"/>
                  </a:lnTo>
                  <a:lnTo>
                    <a:pt x="569" y="609"/>
                  </a:lnTo>
                  <a:lnTo>
                    <a:pt x="561" y="604"/>
                  </a:lnTo>
                  <a:lnTo>
                    <a:pt x="557" y="600"/>
                  </a:lnTo>
                  <a:lnTo>
                    <a:pt x="555" y="594"/>
                  </a:lnTo>
                  <a:lnTo>
                    <a:pt x="555" y="574"/>
                  </a:lnTo>
                  <a:lnTo>
                    <a:pt x="554" y="564"/>
                  </a:lnTo>
                  <a:lnTo>
                    <a:pt x="552" y="557"/>
                  </a:lnTo>
                  <a:lnTo>
                    <a:pt x="550" y="554"/>
                  </a:lnTo>
                  <a:lnTo>
                    <a:pt x="544" y="554"/>
                  </a:lnTo>
                  <a:lnTo>
                    <a:pt x="540" y="556"/>
                  </a:lnTo>
                  <a:lnTo>
                    <a:pt x="535" y="561"/>
                  </a:lnTo>
                  <a:lnTo>
                    <a:pt x="532" y="563"/>
                  </a:lnTo>
                  <a:lnTo>
                    <a:pt x="529" y="565"/>
                  </a:lnTo>
                  <a:lnTo>
                    <a:pt x="525" y="567"/>
                  </a:lnTo>
                  <a:lnTo>
                    <a:pt x="522" y="570"/>
                  </a:lnTo>
                  <a:lnTo>
                    <a:pt x="518" y="571"/>
                  </a:lnTo>
                  <a:lnTo>
                    <a:pt x="517" y="572"/>
                  </a:lnTo>
                  <a:lnTo>
                    <a:pt x="515" y="575"/>
                  </a:lnTo>
                  <a:lnTo>
                    <a:pt x="521" y="580"/>
                  </a:lnTo>
                  <a:lnTo>
                    <a:pt x="528" y="585"/>
                  </a:lnTo>
                  <a:lnTo>
                    <a:pt x="532" y="591"/>
                  </a:lnTo>
                  <a:lnTo>
                    <a:pt x="533" y="598"/>
                  </a:lnTo>
                  <a:lnTo>
                    <a:pt x="532" y="602"/>
                  </a:lnTo>
                  <a:lnTo>
                    <a:pt x="529" y="607"/>
                  </a:lnTo>
                  <a:lnTo>
                    <a:pt x="526" y="609"/>
                  </a:lnTo>
                  <a:lnTo>
                    <a:pt x="524" y="611"/>
                  </a:lnTo>
                  <a:lnTo>
                    <a:pt x="520" y="613"/>
                  </a:lnTo>
                  <a:lnTo>
                    <a:pt x="513" y="620"/>
                  </a:lnTo>
                  <a:lnTo>
                    <a:pt x="499" y="631"/>
                  </a:lnTo>
                  <a:lnTo>
                    <a:pt x="492" y="635"/>
                  </a:lnTo>
                  <a:lnTo>
                    <a:pt x="490" y="634"/>
                  </a:lnTo>
                  <a:lnTo>
                    <a:pt x="487" y="627"/>
                  </a:lnTo>
                  <a:lnTo>
                    <a:pt x="485" y="615"/>
                  </a:lnTo>
                  <a:lnTo>
                    <a:pt x="484" y="601"/>
                  </a:lnTo>
                  <a:lnTo>
                    <a:pt x="483" y="589"/>
                  </a:lnTo>
                  <a:lnTo>
                    <a:pt x="481" y="582"/>
                  </a:lnTo>
                  <a:lnTo>
                    <a:pt x="476" y="575"/>
                  </a:lnTo>
                  <a:lnTo>
                    <a:pt x="469" y="564"/>
                  </a:lnTo>
                  <a:lnTo>
                    <a:pt x="465" y="553"/>
                  </a:lnTo>
                  <a:lnTo>
                    <a:pt x="459" y="543"/>
                  </a:lnTo>
                  <a:lnTo>
                    <a:pt x="450" y="537"/>
                  </a:lnTo>
                  <a:lnTo>
                    <a:pt x="435" y="522"/>
                  </a:lnTo>
                  <a:lnTo>
                    <a:pt x="424" y="513"/>
                  </a:lnTo>
                  <a:lnTo>
                    <a:pt x="413" y="504"/>
                  </a:lnTo>
                  <a:lnTo>
                    <a:pt x="405" y="496"/>
                  </a:lnTo>
                  <a:lnTo>
                    <a:pt x="398" y="490"/>
                  </a:lnTo>
                  <a:lnTo>
                    <a:pt x="392" y="486"/>
                  </a:lnTo>
                  <a:lnTo>
                    <a:pt x="386" y="485"/>
                  </a:lnTo>
                  <a:lnTo>
                    <a:pt x="381" y="485"/>
                  </a:lnTo>
                  <a:lnTo>
                    <a:pt x="380" y="490"/>
                  </a:lnTo>
                  <a:lnTo>
                    <a:pt x="381" y="498"/>
                  </a:lnTo>
                  <a:lnTo>
                    <a:pt x="388" y="505"/>
                  </a:lnTo>
                  <a:lnTo>
                    <a:pt x="395" y="511"/>
                  </a:lnTo>
                  <a:lnTo>
                    <a:pt x="401" y="519"/>
                  </a:lnTo>
                  <a:lnTo>
                    <a:pt x="409" y="530"/>
                  </a:lnTo>
                  <a:lnTo>
                    <a:pt x="420" y="538"/>
                  </a:lnTo>
                  <a:lnTo>
                    <a:pt x="429" y="543"/>
                  </a:lnTo>
                  <a:lnTo>
                    <a:pt x="435" y="546"/>
                  </a:lnTo>
                  <a:lnTo>
                    <a:pt x="448" y="557"/>
                  </a:lnTo>
                  <a:lnTo>
                    <a:pt x="454" y="561"/>
                  </a:lnTo>
                  <a:lnTo>
                    <a:pt x="457" y="563"/>
                  </a:lnTo>
                  <a:lnTo>
                    <a:pt x="454" y="564"/>
                  </a:lnTo>
                  <a:lnTo>
                    <a:pt x="451" y="564"/>
                  </a:lnTo>
                  <a:lnTo>
                    <a:pt x="448" y="565"/>
                  </a:lnTo>
                  <a:lnTo>
                    <a:pt x="440" y="565"/>
                  </a:lnTo>
                  <a:lnTo>
                    <a:pt x="439" y="567"/>
                  </a:lnTo>
                  <a:lnTo>
                    <a:pt x="439" y="572"/>
                  </a:lnTo>
                  <a:lnTo>
                    <a:pt x="440" y="579"/>
                  </a:lnTo>
                  <a:lnTo>
                    <a:pt x="443" y="589"/>
                  </a:lnTo>
                  <a:lnTo>
                    <a:pt x="444" y="596"/>
                  </a:lnTo>
                  <a:lnTo>
                    <a:pt x="444" y="602"/>
                  </a:lnTo>
                  <a:lnTo>
                    <a:pt x="442" y="605"/>
                  </a:lnTo>
                  <a:lnTo>
                    <a:pt x="440" y="605"/>
                  </a:lnTo>
                  <a:lnTo>
                    <a:pt x="438" y="604"/>
                  </a:lnTo>
                  <a:lnTo>
                    <a:pt x="435" y="601"/>
                  </a:lnTo>
                  <a:lnTo>
                    <a:pt x="433" y="598"/>
                  </a:lnTo>
                  <a:lnTo>
                    <a:pt x="431" y="596"/>
                  </a:lnTo>
                  <a:lnTo>
                    <a:pt x="429" y="591"/>
                  </a:lnTo>
                  <a:lnTo>
                    <a:pt x="428" y="589"/>
                  </a:lnTo>
                  <a:lnTo>
                    <a:pt x="420" y="570"/>
                  </a:lnTo>
                  <a:lnTo>
                    <a:pt x="416" y="563"/>
                  </a:lnTo>
                  <a:lnTo>
                    <a:pt x="402" y="556"/>
                  </a:lnTo>
                  <a:lnTo>
                    <a:pt x="392" y="553"/>
                  </a:lnTo>
                  <a:lnTo>
                    <a:pt x="379" y="546"/>
                  </a:lnTo>
                  <a:lnTo>
                    <a:pt x="373" y="542"/>
                  </a:lnTo>
                  <a:lnTo>
                    <a:pt x="365" y="535"/>
                  </a:lnTo>
                  <a:lnTo>
                    <a:pt x="358" y="527"/>
                  </a:lnTo>
                  <a:lnTo>
                    <a:pt x="354" y="519"/>
                  </a:lnTo>
                  <a:lnTo>
                    <a:pt x="350" y="512"/>
                  </a:lnTo>
                  <a:lnTo>
                    <a:pt x="343" y="509"/>
                  </a:lnTo>
                  <a:lnTo>
                    <a:pt x="336" y="508"/>
                  </a:lnTo>
                  <a:lnTo>
                    <a:pt x="331" y="508"/>
                  </a:lnTo>
                  <a:lnTo>
                    <a:pt x="325" y="512"/>
                  </a:lnTo>
                  <a:lnTo>
                    <a:pt x="319" y="517"/>
                  </a:lnTo>
                  <a:lnTo>
                    <a:pt x="310" y="523"/>
                  </a:lnTo>
                  <a:lnTo>
                    <a:pt x="304" y="526"/>
                  </a:lnTo>
                  <a:lnTo>
                    <a:pt x="294" y="524"/>
                  </a:lnTo>
                  <a:lnTo>
                    <a:pt x="284" y="520"/>
                  </a:lnTo>
                  <a:lnTo>
                    <a:pt x="275" y="517"/>
                  </a:lnTo>
                  <a:lnTo>
                    <a:pt x="269" y="520"/>
                  </a:lnTo>
                  <a:lnTo>
                    <a:pt x="267" y="526"/>
                  </a:lnTo>
                  <a:lnTo>
                    <a:pt x="264" y="535"/>
                  </a:lnTo>
                  <a:lnTo>
                    <a:pt x="263" y="543"/>
                  </a:lnTo>
                  <a:lnTo>
                    <a:pt x="258" y="549"/>
                  </a:lnTo>
                  <a:lnTo>
                    <a:pt x="252" y="550"/>
                  </a:lnTo>
                  <a:lnTo>
                    <a:pt x="243" y="552"/>
                  </a:lnTo>
                  <a:lnTo>
                    <a:pt x="238" y="556"/>
                  </a:lnTo>
                  <a:lnTo>
                    <a:pt x="231" y="563"/>
                  </a:lnTo>
                  <a:lnTo>
                    <a:pt x="224" y="568"/>
                  </a:lnTo>
                  <a:lnTo>
                    <a:pt x="220" y="575"/>
                  </a:lnTo>
                  <a:lnTo>
                    <a:pt x="220" y="580"/>
                  </a:lnTo>
                  <a:lnTo>
                    <a:pt x="223" y="586"/>
                  </a:lnTo>
                  <a:lnTo>
                    <a:pt x="224" y="587"/>
                  </a:lnTo>
                  <a:lnTo>
                    <a:pt x="224" y="591"/>
                  </a:lnTo>
                  <a:lnTo>
                    <a:pt x="222" y="593"/>
                  </a:lnTo>
                  <a:lnTo>
                    <a:pt x="219" y="596"/>
                  </a:lnTo>
                  <a:lnTo>
                    <a:pt x="212" y="601"/>
                  </a:lnTo>
                  <a:lnTo>
                    <a:pt x="206" y="608"/>
                  </a:lnTo>
                  <a:lnTo>
                    <a:pt x="201" y="613"/>
                  </a:lnTo>
                  <a:lnTo>
                    <a:pt x="194" y="616"/>
                  </a:lnTo>
                  <a:lnTo>
                    <a:pt x="185" y="617"/>
                  </a:lnTo>
                  <a:lnTo>
                    <a:pt x="174" y="619"/>
                  </a:lnTo>
                  <a:lnTo>
                    <a:pt x="167" y="617"/>
                  </a:lnTo>
                  <a:lnTo>
                    <a:pt x="164" y="617"/>
                  </a:lnTo>
                  <a:lnTo>
                    <a:pt x="160" y="622"/>
                  </a:lnTo>
                  <a:lnTo>
                    <a:pt x="157" y="630"/>
                  </a:lnTo>
                  <a:lnTo>
                    <a:pt x="155" y="633"/>
                  </a:lnTo>
                  <a:lnTo>
                    <a:pt x="153" y="635"/>
                  </a:lnTo>
                  <a:lnTo>
                    <a:pt x="152" y="635"/>
                  </a:lnTo>
                  <a:lnTo>
                    <a:pt x="148" y="631"/>
                  </a:lnTo>
                  <a:lnTo>
                    <a:pt x="146" y="627"/>
                  </a:lnTo>
                  <a:lnTo>
                    <a:pt x="144" y="624"/>
                  </a:lnTo>
                  <a:lnTo>
                    <a:pt x="142" y="620"/>
                  </a:lnTo>
                  <a:lnTo>
                    <a:pt x="139" y="617"/>
                  </a:lnTo>
                  <a:lnTo>
                    <a:pt x="134" y="615"/>
                  </a:lnTo>
                  <a:lnTo>
                    <a:pt x="127" y="613"/>
                  </a:lnTo>
                  <a:lnTo>
                    <a:pt x="120" y="615"/>
                  </a:lnTo>
                  <a:lnTo>
                    <a:pt x="116" y="615"/>
                  </a:lnTo>
                  <a:lnTo>
                    <a:pt x="113" y="613"/>
                  </a:lnTo>
                  <a:lnTo>
                    <a:pt x="112" y="611"/>
                  </a:lnTo>
                  <a:lnTo>
                    <a:pt x="107" y="602"/>
                  </a:lnTo>
                  <a:lnTo>
                    <a:pt x="105" y="600"/>
                  </a:lnTo>
                  <a:lnTo>
                    <a:pt x="100" y="594"/>
                  </a:lnTo>
                  <a:lnTo>
                    <a:pt x="98" y="590"/>
                  </a:lnTo>
                  <a:lnTo>
                    <a:pt x="98" y="582"/>
                  </a:lnTo>
                  <a:lnTo>
                    <a:pt x="100" y="579"/>
                  </a:lnTo>
                  <a:lnTo>
                    <a:pt x="103" y="576"/>
                  </a:lnTo>
                  <a:lnTo>
                    <a:pt x="107" y="571"/>
                  </a:lnTo>
                  <a:lnTo>
                    <a:pt x="108" y="564"/>
                  </a:lnTo>
                  <a:lnTo>
                    <a:pt x="107" y="554"/>
                  </a:lnTo>
                  <a:lnTo>
                    <a:pt x="105" y="546"/>
                  </a:lnTo>
                  <a:lnTo>
                    <a:pt x="105" y="526"/>
                  </a:lnTo>
                  <a:lnTo>
                    <a:pt x="108" y="517"/>
                  </a:lnTo>
                  <a:lnTo>
                    <a:pt x="112" y="512"/>
                  </a:lnTo>
                  <a:lnTo>
                    <a:pt x="123" y="511"/>
                  </a:lnTo>
                  <a:lnTo>
                    <a:pt x="137" y="511"/>
                  </a:lnTo>
                  <a:lnTo>
                    <a:pt x="150" y="512"/>
                  </a:lnTo>
                  <a:lnTo>
                    <a:pt x="171" y="512"/>
                  </a:lnTo>
                  <a:lnTo>
                    <a:pt x="180" y="513"/>
                  </a:lnTo>
                  <a:lnTo>
                    <a:pt x="197" y="513"/>
                  </a:lnTo>
                  <a:lnTo>
                    <a:pt x="201" y="509"/>
                  </a:lnTo>
                  <a:lnTo>
                    <a:pt x="206" y="491"/>
                  </a:lnTo>
                  <a:lnTo>
                    <a:pt x="208" y="474"/>
                  </a:lnTo>
                  <a:lnTo>
                    <a:pt x="204" y="465"/>
                  </a:lnTo>
                  <a:lnTo>
                    <a:pt x="194" y="459"/>
                  </a:lnTo>
                  <a:lnTo>
                    <a:pt x="182" y="453"/>
                  </a:lnTo>
                  <a:lnTo>
                    <a:pt x="165" y="449"/>
                  </a:lnTo>
                  <a:lnTo>
                    <a:pt x="163" y="448"/>
                  </a:lnTo>
                  <a:lnTo>
                    <a:pt x="161" y="445"/>
                  </a:lnTo>
                  <a:lnTo>
                    <a:pt x="161" y="442"/>
                  </a:lnTo>
                  <a:lnTo>
                    <a:pt x="164" y="441"/>
                  </a:lnTo>
                  <a:lnTo>
                    <a:pt x="168" y="439"/>
                  </a:lnTo>
                  <a:lnTo>
                    <a:pt x="174" y="438"/>
                  </a:lnTo>
                  <a:lnTo>
                    <a:pt x="182" y="437"/>
                  </a:lnTo>
                  <a:lnTo>
                    <a:pt x="189" y="434"/>
                  </a:lnTo>
                  <a:lnTo>
                    <a:pt x="194" y="431"/>
                  </a:lnTo>
                  <a:lnTo>
                    <a:pt x="201" y="428"/>
                  </a:lnTo>
                  <a:lnTo>
                    <a:pt x="220" y="424"/>
                  </a:lnTo>
                  <a:lnTo>
                    <a:pt x="237" y="420"/>
                  </a:lnTo>
                  <a:lnTo>
                    <a:pt x="241" y="419"/>
                  </a:lnTo>
                  <a:lnTo>
                    <a:pt x="245" y="415"/>
                  </a:lnTo>
                  <a:lnTo>
                    <a:pt x="245" y="412"/>
                  </a:lnTo>
                  <a:lnTo>
                    <a:pt x="246" y="408"/>
                  </a:lnTo>
                  <a:lnTo>
                    <a:pt x="246" y="401"/>
                  </a:lnTo>
                  <a:lnTo>
                    <a:pt x="249" y="397"/>
                  </a:lnTo>
                  <a:lnTo>
                    <a:pt x="256" y="394"/>
                  </a:lnTo>
                  <a:lnTo>
                    <a:pt x="264" y="393"/>
                  </a:lnTo>
                  <a:lnTo>
                    <a:pt x="271" y="391"/>
                  </a:lnTo>
                  <a:lnTo>
                    <a:pt x="273" y="391"/>
                  </a:lnTo>
                  <a:lnTo>
                    <a:pt x="275" y="390"/>
                  </a:lnTo>
                  <a:lnTo>
                    <a:pt x="279" y="385"/>
                  </a:lnTo>
                  <a:lnTo>
                    <a:pt x="297" y="367"/>
                  </a:lnTo>
                  <a:lnTo>
                    <a:pt x="306" y="363"/>
                  </a:lnTo>
                  <a:lnTo>
                    <a:pt x="320" y="363"/>
                  </a:lnTo>
                  <a:lnTo>
                    <a:pt x="332" y="364"/>
                  </a:lnTo>
                  <a:lnTo>
                    <a:pt x="335" y="365"/>
                  </a:lnTo>
                  <a:lnTo>
                    <a:pt x="336" y="364"/>
                  </a:lnTo>
                  <a:lnTo>
                    <a:pt x="338" y="364"/>
                  </a:lnTo>
                  <a:lnTo>
                    <a:pt x="336" y="363"/>
                  </a:lnTo>
                  <a:lnTo>
                    <a:pt x="336" y="360"/>
                  </a:lnTo>
                  <a:lnTo>
                    <a:pt x="334" y="359"/>
                  </a:lnTo>
                  <a:lnTo>
                    <a:pt x="332" y="356"/>
                  </a:lnTo>
                  <a:lnTo>
                    <a:pt x="328" y="352"/>
                  </a:lnTo>
                  <a:lnTo>
                    <a:pt x="327" y="349"/>
                  </a:lnTo>
                  <a:lnTo>
                    <a:pt x="325" y="343"/>
                  </a:lnTo>
                  <a:lnTo>
                    <a:pt x="325" y="335"/>
                  </a:lnTo>
                  <a:lnTo>
                    <a:pt x="327" y="328"/>
                  </a:lnTo>
                  <a:lnTo>
                    <a:pt x="330" y="322"/>
                  </a:lnTo>
                  <a:lnTo>
                    <a:pt x="334" y="316"/>
                  </a:lnTo>
                  <a:lnTo>
                    <a:pt x="342" y="312"/>
                  </a:lnTo>
                  <a:lnTo>
                    <a:pt x="350" y="311"/>
                  </a:lnTo>
                  <a:lnTo>
                    <a:pt x="357" y="312"/>
                  </a:lnTo>
                  <a:lnTo>
                    <a:pt x="360" y="316"/>
                  </a:lnTo>
                  <a:lnTo>
                    <a:pt x="360" y="322"/>
                  </a:lnTo>
                  <a:lnTo>
                    <a:pt x="358" y="328"/>
                  </a:lnTo>
                  <a:lnTo>
                    <a:pt x="358" y="337"/>
                  </a:lnTo>
                  <a:lnTo>
                    <a:pt x="361" y="345"/>
                  </a:lnTo>
                  <a:lnTo>
                    <a:pt x="364" y="349"/>
                  </a:lnTo>
                  <a:lnTo>
                    <a:pt x="368" y="353"/>
                  </a:lnTo>
                  <a:lnTo>
                    <a:pt x="376" y="352"/>
                  </a:lnTo>
                  <a:lnTo>
                    <a:pt x="401" y="352"/>
                  </a:lnTo>
                  <a:lnTo>
                    <a:pt x="407" y="350"/>
                  </a:lnTo>
                  <a:lnTo>
                    <a:pt x="416" y="349"/>
                  </a:lnTo>
                  <a:lnTo>
                    <a:pt x="425" y="348"/>
                  </a:lnTo>
                  <a:lnTo>
                    <a:pt x="433" y="348"/>
                  </a:lnTo>
                  <a:lnTo>
                    <a:pt x="439" y="346"/>
                  </a:lnTo>
                  <a:lnTo>
                    <a:pt x="446" y="345"/>
                  </a:lnTo>
                  <a:lnTo>
                    <a:pt x="457" y="346"/>
                  </a:lnTo>
                  <a:lnTo>
                    <a:pt x="472" y="350"/>
                  </a:lnTo>
                  <a:lnTo>
                    <a:pt x="477" y="352"/>
                  </a:lnTo>
                  <a:lnTo>
                    <a:pt x="480" y="350"/>
                  </a:lnTo>
                  <a:lnTo>
                    <a:pt x="481" y="346"/>
                  </a:lnTo>
                  <a:lnTo>
                    <a:pt x="481" y="328"/>
                  </a:lnTo>
                  <a:lnTo>
                    <a:pt x="484" y="320"/>
                  </a:lnTo>
                  <a:lnTo>
                    <a:pt x="490" y="311"/>
                  </a:lnTo>
                  <a:lnTo>
                    <a:pt x="495" y="305"/>
                  </a:lnTo>
                  <a:lnTo>
                    <a:pt x="502" y="302"/>
                  </a:lnTo>
                  <a:lnTo>
                    <a:pt x="513" y="305"/>
                  </a:lnTo>
                  <a:lnTo>
                    <a:pt x="522" y="306"/>
                  </a:lnTo>
                  <a:lnTo>
                    <a:pt x="531" y="305"/>
                  </a:lnTo>
                  <a:lnTo>
                    <a:pt x="532" y="302"/>
                  </a:lnTo>
                  <a:lnTo>
                    <a:pt x="532" y="301"/>
                  </a:lnTo>
                  <a:lnTo>
                    <a:pt x="531" y="298"/>
                  </a:lnTo>
                  <a:lnTo>
                    <a:pt x="526" y="295"/>
                  </a:lnTo>
                  <a:lnTo>
                    <a:pt x="524" y="293"/>
                  </a:lnTo>
                  <a:lnTo>
                    <a:pt x="520" y="291"/>
                  </a:lnTo>
                  <a:lnTo>
                    <a:pt x="514" y="286"/>
                  </a:lnTo>
                  <a:lnTo>
                    <a:pt x="518" y="283"/>
                  </a:lnTo>
                  <a:lnTo>
                    <a:pt x="526" y="282"/>
                  </a:lnTo>
                  <a:lnTo>
                    <a:pt x="539" y="282"/>
                  </a:lnTo>
                  <a:lnTo>
                    <a:pt x="552" y="280"/>
                  </a:lnTo>
                  <a:lnTo>
                    <a:pt x="569" y="279"/>
                  </a:lnTo>
                  <a:lnTo>
                    <a:pt x="581" y="279"/>
                  </a:lnTo>
                  <a:lnTo>
                    <a:pt x="591" y="278"/>
                  </a:lnTo>
                  <a:lnTo>
                    <a:pt x="593" y="275"/>
                  </a:lnTo>
                  <a:lnTo>
                    <a:pt x="593" y="272"/>
                  </a:lnTo>
                  <a:lnTo>
                    <a:pt x="591" y="267"/>
                  </a:lnTo>
                  <a:lnTo>
                    <a:pt x="588" y="264"/>
                  </a:lnTo>
                  <a:lnTo>
                    <a:pt x="587" y="261"/>
                  </a:lnTo>
                  <a:lnTo>
                    <a:pt x="582" y="257"/>
                  </a:lnTo>
                  <a:lnTo>
                    <a:pt x="576" y="257"/>
                  </a:lnTo>
                  <a:lnTo>
                    <a:pt x="566" y="258"/>
                  </a:lnTo>
                  <a:lnTo>
                    <a:pt x="546" y="258"/>
                  </a:lnTo>
                  <a:lnTo>
                    <a:pt x="535" y="260"/>
                  </a:lnTo>
                  <a:lnTo>
                    <a:pt x="524" y="265"/>
                  </a:lnTo>
                  <a:lnTo>
                    <a:pt x="513" y="269"/>
                  </a:lnTo>
                  <a:lnTo>
                    <a:pt x="507" y="267"/>
                  </a:lnTo>
                  <a:lnTo>
                    <a:pt x="503" y="261"/>
                  </a:lnTo>
                  <a:lnTo>
                    <a:pt x="500" y="253"/>
                  </a:lnTo>
                  <a:lnTo>
                    <a:pt x="496" y="246"/>
                  </a:lnTo>
                  <a:lnTo>
                    <a:pt x="494" y="239"/>
                  </a:lnTo>
                  <a:lnTo>
                    <a:pt x="492" y="231"/>
                  </a:lnTo>
                  <a:lnTo>
                    <a:pt x="495" y="224"/>
                  </a:lnTo>
                  <a:lnTo>
                    <a:pt x="502" y="217"/>
                  </a:lnTo>
                  <a:lnTo>
                    <a:pt x="514" y="211"/>
                  </a:lnTo>
                  <a:lnTo>
                    <a:pt x="528" y="201"/>
                  </a:lnTo>
                  <a:lnTo>
                    <a:pt x="539" y="191"/>
                  </a:lnTo>
                  <a:lnTo>
                    <a:pt x="546" y="184"/>
                  </a:lnTo>
                  <a:lnTo>
                    <a:pt x="546" y="182"/>
                  </a:lnTo>
                  <a:lnTo>
                    <a:pt x="540" y="179"/>
                  </a:lnTo>
                  <a:lnTo>
                    <a:pt x="520" y="179"/>
                  </a:lnTo>
                  <a:lnTo>
                    <a:pt x="507" y="180"/>
                  </a:lnTo>
                  <a:lnTo>
                    <a:pt x="500" y="180"/>
                  </a:lnTo>
                  <a:lnTo>
                    <a:pt x="499" y="183"/>
                  </a:lnTo>
                  <a:lnTo>
                    <a:pt x="499" y="193"/>
                  </a:lnTo>
                  <a:lnTo>
                    <a:pt x="498" y="200"/>
                  </a:lnTo>
                  <a:lnTo>
                    <a:pt x="491" y="211"/>
                  </a:lnTo>
                  <a:lnTo>
                    <a:pt x="483" y="219"/>
                  </a:lnTo>
                  <a:lnTo>
                    <a:pt x="474" y="223"/>
                  </a:lnTo>
                  <a:lnTo>
                    <a:pt x="461" y="226"/>
                  </a:lnTo>
                  <a:lnTo>
                    <a:pt x="454" y="228"/>
                  </a:lnTo>
                  <a:lnTo>
                    <a:pt x="447" y="234"/>
                  </a:lnTo>
                  <a:lnTo>
                    <a:pt x="443" y="238"/>
                  </a:lnTo>
                  <a:lnTo>
                    <a:pt x="442" y="241"/>
                  </a:lnTo>
                  <a:lnTo>
                    <a:pt x="440" y="245"/>
                  </a:lnTo>
                  <a:lnTo>
                    <a:pt x="440" y="246"/>
                  </a:lnTo>
                  <a:lnTo>
                    <a:pt x="442" y="248"/>
                  </a:lnTo>
                  <a:lnTo>
                    <a:pt x="443" y="250"/>
                  </a:lnTo>
                  <a:lnTo>
                    <a:pt x="446" y="252"/>
                  </a:lnTo>
                  <a:lnTo>
                    <a:pt x="448" y="252"/>
                  </a:lnTo>
                  <a:lnTo>
                    <a:pt x="457" y="254"/>
                  </a:lnTo>
                  <a:lnTo>
                    <a:pt x="462" y="258"/>
                  </a:lnTo>
                  <a:lnTo>
                    <a:pt x="464" y="264"/>
                  </a:lnTo>
                  <a:lnTo>
                    <a:pt x="462" y="271"/>
                  </a:lnTo>
                  <a:lnTo>
                    <a:pt x="457" y="279"/>
                  </a:lnTo>
                  <a:lnTo>
                    <a:pt x="451" y="283"/>
                  </a:lnTo>
                  <a:lnTo>
                    <a:pt x="440" y="300"/>
                  </a:lnTo>
                  <a:lnTo>
                    <a:pt x="439" y="308"/>
                  </a:lnTo>
                  <a:lnTo>
                    <a:pt x="439" y="312"/>
                  </a:lnTo>
                  <a:lnTo>
                    <a:pt x="438" y="315"/>
                  </a:lnTo>
                  <a:lnTo>
                    <a:pt x="435" y="319"/>
                  </a:lnTo>
                  <a:lnTo>
                    <a:pt x="432" y="320"/>
                  </a:lnTo>
                  <a:lnTo>
                    <a:pt x="431" y="323"/>
                  </a:lnTo>
                  <a:lnTo>
                    <a:pt x="425" y="326"/>
                  </a:lnTo>
                  <a:lnTo>
                    <a:pt x="417" y="327"/>
                  </a:lnTo>
                  <a:lnTo>
                    <a:pt x="407" y="330"/>
                  </a:lnTo>
                  <a:lnTo>
                    <a:pt x="397" y="331"/>
                  </a:lnTo>
                  <a:lnTo>
                    <a:pt x="387" y="334"/>
                  </a:lnTo>
                  <a:lnTo>
                    <a:pt x="380" y="335"/>
                  </a:lnTo>
                  <a:lnTo>
                    <a:pt x="377" y="335"/>
                  </a:lnTo>
                  <a:lnTo>
                    <a:pt x="375" y="334"/>
                  </a:lnTo>
                  <a:lnTo>
                    <a:pt x="372" y="328"/>
                  </a:lnTo>
                  <a:lnTo>
                    <a:pt x="372" y="326"/>
                  </a:lnTo>
                  <a:lnTo>
                    <a:pt x="373" y="322"/>
                  </a:lnTo>
                  <a:lnTo>
                    <a:pt x="372" y="313"/>
                  </a:lnTo>
                  <a:lnTo>
                    <a:pt x="364" y="285"/>
                  </a:lnTo>
                  <a:lnTo>
                    <a:pt x="362" y="282"/>
                  </a:lnTo>
                  <a:lnTo>
                    <a:pt x="361" y="280"/>
                  </a:lnTo>
                  <a:lnTo>
                    <a:pt x="360" y="280"/>
                  </a:lnTo>
                  <a:lnTo>
                    <a:pt x="354" y="283"/>
                  </a:lnTo>
                  <a:lnTo>
                    <a:pt x="349" y="289"/>
                  </a:lnTo>
                  <a:lnTo>
                    <a:pt x="342" y="302"/>
                  </a:lnTo>
                  <a:lnTo>
                    <a:pt x="332" y="304"/>
                  </a:lnTo>
                  <a:lnTo>
                    <a:pt x="323" y="304"/>
                  </a:lnTo>
                  <a:lnTo>
                    <a:pt x="312" y="301"/>
                  </a:lnTo>
                  <a:lnTo>
                    <a:pt x="304" y="294"/>
                  </a:lnTo>
                  <a:lnTo>
                    <a:pt x="298" y="286"/>
                  </a:lnTo>
                  <a:lnTo>
                    <a:pt x="295" y="278"/>
                  </a:lnTo>
                  <a:lnTo>
                    <a:pt x="295" y="268"/>
                  </a:lnTo>
                  <a:lnTo>
                    <a:pt x="294" y="260"/>
                  </a:lnTo>
                  <a:lnTo>
                    <a:pt x="291" y="252"/>
                  </a:lnTo>
                  <a:lnTo>
                    <a:pt x="290" y="245"/>
                  </a:lnTo>
                  <a:lnTo>
                    <a:pt x="291" y="239"/>
                  </a:lnTo>
                  <a:lnTo>
                    <a:pt x="297" y="231"/>
                  </a:lnTo>
                  <a:lnTo>
                    <a:pt x="305" y="220"/>
                  </a:lnTo>
                  <a:lnTo>
                    <a:pt x="314" y="211"/>
                  </a:lnTo>
                  <a:lnTo>
                    <a:pt x="324" y="202"/>
                  </a:lnTo>
                  <a:lnTo>
                    <a:pt x="335" y="197"/>
                  </a:lnTo>
                  <a:lnTo>
                    <a:pt x="357" y="190"/>
                  </a:lnTo>
                  <a:lnTo>
                    <a:pt x="377" y="179"/>
                  </a:lnTo>
                  <a:lnTo>
                    <a:pt x="394" y="167"/>
                  </a:lnTo>
                  <a:lnTo>
                    <a:pt x="405" y="154"/>
                  </a:lnTo>
                  <a:lnTo>
                    <a:pt x="413" y="142"/>
                  </a:lnTo>
                  <a:lnTo>
                    <a:pt x="418" y="135"/>
                  </a:lnTo>
                  <a:lnTo>
                    <a:pt x="423" y="132"/>
                  </a:lnTo>
                  <a:lnTo>
                    <a:pt x="432" y="126"/>
                  </a:lnTo>
                  <a:lnTo>
                    <a:pt x="446" y="119"/>
                  </a:lnTo>
                  <a:lnTo>
                    <a:pt x="462" y="109"/>
                  </a:lnTo>
                  <a:lnTo>
                    <a:pt x="480" y="101"/>
                  </a:lnTo>
                  <a:lnTo>
                    <a:pt x="496" y="94"/>
                  </a:lnTo>
                  <a:lnTo>
                    <a:pt x="511" y="87"/>
                  </a:lnTo>
                  <a:lnTo>
                    <a:pt x="524" y="84"/>
                  </a:lnTo>
                  <a:lnTo>
                    <a:pt x="537" y="84"/>
                  </a:lnTo>
                  <a:lnTo>
                    <a:pt x="552" y="87"/>
                  </a:lnTo>
                  <a:lnTo>
                    <a:pt x="570" y="93"/>
                  </a:lnTo>
                  <a:lnTo>
                    <a:pt x="587" y="98"/>
                  </a:lnTo>
                  <a:lnTo>
                    <a:pt x="602" y="104"/>
                  </a:lnTo>
                  <a:lnTo>
                    <a:pt x="613" y="109"/>
                  </a:lnTo>
                  <a:lnTo>
                    <a:pt x="633" y="117"/>
                  </a:lnTo>
                  <a:lnTo>
                    <a:pt x="643" y="121"/>
                  </a:lnTo>
                  <a:lnTo>
                    <a:pt x="658" y="128"/>
                  </a:lnTo>
                  <a:lnTo>
                    <a:pt x="675" y="132"/>
                  </a:lnTo>
                  <a:lnTo>
                    <a:pt x="692" y="132"/>
                  </a:lnTo>
                  <a:lnTo>
                    <a:pt x="707" y="131"/>
                  </a:lnTo>
                  <a:lnTo>
                    <a:pt x="719" y="131"/>
                  </a:lnTo>
                  <a:lnTo>
                    <a:pt x="729" y="135"/>
                  </a:lnTo>
                  <a:lnTo>
                    <a:pt x="738" y="141"/>
                  </a:lnTo>
                  <a:lnTo>
                    <a:pt x="745" y="149"/>
                  </a:lnTo>
                  <a:lnTo>
                    <a:pt x="752" y="154"/>
                  </a:lnTo>
                  <a:lnTo>
                    <a:pt x="756" y="158"/>
                  </a:lnTo>
                  <a:lnTo>
                    <a:pt x="753" y="161"/>
                  </a:lnTo>
                  <a:lnTo>
                    <a:pt x="744" y="167"/>
                  </a:lnTo>
                  <a:lnTo>
                    <a:pt x="729" y="172"/>
                  </a:lnTo>
                  <a:lnTo>
                    <a:pt x="712" y="176"/>
                  </a:lnTo>
                  <a:lnTo>
                    <a:pt x="699" y="178"/>
                  </a:lnTo>
                  <a:lnTo>
                    <a:pt x="686" y="176"/>
                  </a:lnTo>
                  <a:lnTo>
                    <a:pt x="675" y="174"/>
                  </a:lnTo>
                  <a:lnTo>
                    <a:pt x="667" y="171"/>
                  </a:lnTo>
                  <a:lnTo>
                    <a:pt x="665" y="169"/>
                  </a:lnTo>
                  <a:lnTo>
                    <a:pt x="662" y="169"/>
                  </a:lnTo>
                  <a:lnTo>
                    <a:pt x="660" y="171"/>
                  </a:lnTo>
                  <a:lnTo>
                    <a:pt x="660" y="172"/>
                  </a:lnTo>
                  <a:lnTo>
                    <a:pt x="665" y="176"/>
                  </a:lnTo>
                  <a:lnTo>
                    <a:pt x="670" y="183"/>
                  </a:lnTo>
                  <a:lnTo>
                    <a:pt x="673" y="189"/>
                  </a:lnTo>
                  <a:lnTo>
                    <a:pt x="673" y="201"/>
                  </a:lnTo>
                  <a:lnTo>
                    <a:pt x="674" y="204"/>
                  </a:lnTo>
                  <a:lnTo>
                    <a:pt x="681" y="204"/>
                  </a:lnTo>
                  <a:lnTo>
                    <a:pt x="689" y="200"/>
                  </a:lnTo>
                  <a:lnTo>
                    <a:pt x="690" y="198"/>
                  </a:lnTo>
                  <a:lnTo>
                    <a:pt x="692" y="198"/>
                  </a:lnTo>
                  <a:lnTo>
                    <a:pt x="693" y="197"/>
                  </a:lnTo>
                  <a:lnTo>
                    <a:pt x="693" y="195"/>
                  </a:lnTo>
                  <a:lnTo>
                    <a:pt x="695" y="195"/>
                  </a:lnTo>
                  <a:lnTo>
                    <a:pt x="696" y="194"/>
                  </a:lnTo>
                  <a:lnTo>
                    <a:pt x="700" y="194"/>
                  </a:lnTo>
                  <a:lnTo>
                    <a:pt x="703" y="195"/>
                  </a:lnTo>
                  <a:lnTo>
                    <a:pt x="707" y="198"/>
                  </a:lnTo>
                  <a:lnTo>
                    <a:pt x="715" y="202"/>
                  </a:lnTo>
                  <a:lnTo>
                    <a:pt x="721" y="204"/>
                  </a:lnTo>
                  <a:lnTo>
                    <a:pt x="729" y="201"/>
                  </a:lnTo>
                  <a:lnTo>
                    <a:pt x="732" y="198"/>
                  </a:lnTo>
                  <a:lnTo>
                    <a:pt x="732" y="183"/>
                  </a:lnTo>
                  <a:lnTo>
                    <a:pt x="733" y="180"/>
                  </a:lnTo>
                  <a:lnTo>
                    <a:pt x="738" y="178"/>
                  </a:lnTo>
                  <a:lnTo>
                    <a:pt x="742" y="176"/>
                  </a:lnTo>
                  <a:lnTo>
                    <a:pt x="747" y="176"/>
                  </a:lnTo>
                  <a:lnTo>
                    <a:pt x="752" y="174"/>
                  </a:lnTo>
                  <a:lnTo>
                    <a:pt x="755" y="171"/>
                  </a:lnTo>
                  <a:lnTo>
                    <a:pt x="759" y="169"/>
                  </a:lnTo>
                  <a:lnTo>
                    <a:pt x="764" y="167"/>
                  </a:lnTo>
                  <a:lnTo>
                    <a:pt x="770" y="165"/>
                  </a:lnTo>
                  <a:lnTo>
                    <a:pt x="771" y="165"/>
                  </a:lnTo>
                  <a:lnTo>
                    <a:pt x="773" y="167"/>
                  </a:lnTo>
                  <a:lnTo>
                    <a:pt x="774" y="169"/>
                  </a:lnTo>
                  <a:lnTo>
                    <a:pt x="775" y="174"/>
                  </a:lnTo>
                  <a:lnTo>
                    <a:pt x="778" y="179"/>
                  </a:lnTo>
                  <a:lnTo>
                    <a:pt x="781" y="180"/>
                  </a:lnTo>
                  <a:lnTo>
                    <a:pt x="783" y="180"/>
                  </a:lnTo>
                  <a:lnTo>
                    <a:pt x="785" y="178"/>
                  </a:lnTo>
                  <a:lnTo>
                    <a:pt x="785" y="168"/>
                  </a:lnTo>
                  <a:lnTo>
                    <a:pt x="783" y="164"/>
                  </a:lnTo>
                  <a:lnTo>
                    <a:pt x="783" y="161"/>
                  </a:lnTo>
                  <a:lnTo>
                    <a:pt x="782" y="160"/>
                  </a:lnTo>
                  <a:lnTo>
                    <a:pt x="779" y="152"/>
                  </a:lnTo>
                  <a:lnTo>
                    <a:pt x="779" y="143"/>
                  </a:lnTo>
                  <a:lnTo>
                    <a:pt x="781" y="137"/>
                  </a:lnTo>
                  <a:lnTo>
                    <a:pt x="786" y="134"/>
                  </a:lnTo>
                  <a:lnTo>
                    <a:pt x="796" y="132"/>
                  </a:lnTo>
                  <a:lnTo>
                    <a:pt x="805" y="132"/>
                  </a:lnTo>
                  <a:lnTo>
                    <a:pt x="812" y="135"/>
                  </a:lnTo>
                  <a:lnTo>
                    <a:pt x="814" y="141"/>
                  </a:lnTo>
                  <a:lnTo>
                    <a:pt x="811" y="149"/>
                  </a:lnTo>
                  <a:lnTo>
                    <a:pt x="807" y="157"/>
                  </a:lnTo>
                  <a:lnTo>
                    <a:pt x="807" y="164"/>
                  </a:lnTo>
                  <a:lnTo>
                    <a:pt x="808" y="167"/>
                  </a:lnTo>
                  <a:lnTo>
                    <a:pt x="812" y="167"/>
                  </a:lnTo>
                  <a:lnTo>
                    <a:pt x="814" y="164"/>
                  </a:lnTo>
                  <a:lnTo>
                    <a:pt x="819" y="158"/>
                  </a:lnTo>
                  <a:lnTo>
                    <a:pt x="820" y="154"/>
                  </a:lnTo>
                  <a:lnTo>
                    <a:pt x="823" y="152"/>
                  </a:lnTo>
                  <a:lnTo>
                    <a:pt x="829" y="149"/>
                  </a:lnTo>
                  <a:lnTo>
                    <a:pt x="846" y="149"/>
                  </a:lnTo>
                  <a:lnTo>
                    <a:pt x="860" y="148"/>
                  </a:lnTo>
                  <a:lnTo>
                    <a:pt x="868" y="145"/>
                  </a:lnTo>
                  <a:lnTo>
                    <a:pt x="874" y="142"/>
                  </a:lnTo>
                  <a:lnTo>
                    <a:pt x="882" y="137"/>
                  </a:lnTo>
                  <a:lnTo>
                    <a:pt x="887" y="137"/>
                  </a:lnTo>
                  <a:lnTo>
                    <a:pt x="896" y="139"/>
                  </a:lnTo>
                  <a:lnTo>
                    <a:pt x="901" y="141"/>
                  </a:lnTo>
                  <a:lnTo>
                    <a:pt x="905" y="143"/>
                  </a:lnTo>
                  <a:lnTo>
                    <a:pt x="909" y="143"/>
                  </a:lnTo>
                  <a:lnTo>
                    <a:pt x="911" y="145"/>
                  </a:lnTo>
                  <a:lnTo>
                    <a:pt x="912" y="145"/>
                  </a:lnTo>
                  <a:lnTo>
                    <a:pt x="913" y="143"/>
                  </a:lnTo>
                  <a:lnTo>
                    <a:pt x="915" y="141"/>
                  </a:lnTo>
                  <a:lnTo>
                    <a:pt x="916" y="139"/>
                  </a:lnTo>
                  <a:lnTo>
                    <a:pt x="922" y="137"/>
                  </a:lnTo>
                  <a:lnTo>
                    <a:pt x="938" y="137"/>
                  </a:lnTo>
                  <a:lnTo>
                    <a:pt x="946" y="135"/>
                  </a:lnTo>
                  <a:lnTo>
                    <a:pt x="950" y="134"/>
                  </a:lnTo>
                  <a:lnTo>
                    <a:pt x="953" y="132"/>
                  </a:lnTo>
                  <a:lnTo>
                    <a:pt x="956" y="132"/>
                  </a:lnTo>
                  <a:lnTo>
                    <a:pt x="958" y="134"/>
                  </a:lnTo>
                  <a:lnTo>
                    <a:pt x="964" y="139"/>
                  </a:lnTo>
                  <a:lnTo>
                    <a:pt x="967" y="141"/>
                  </a:lnTo>
                  <a:lnTo>
                    <a:pt x="974" y="141"/>
                  </a:lnTo>
                  <a:lnTo>
                    <a:pt x="982" y="137"/>
                  </a:lnTo>
                  <a:lnTo>
                    <a:pt x="987" y="130"/>
                  </a:lnTo>
                  <a:lnTo>
                    <a:pt x="991" y="126"/>
                  </a:lnTo>
                  <a:lnTo>
                    <a:pt x="997" y="123"/>
                  </a:lnTo>
                  <a:lnTo>
                    <a:pt x="1013" y="120"/>
                  </a:lnTo>
                  <a:lnTo>
                    <a:pt x="1021" y="121"/>
                  </a:lnTo>
                  <a:lnTo>
                    <a:pt x="1031" y="124"/>
                  </a:lnTo>
                  <a:lnTo>
                    <a:pt x="1039" y="127"/>
                  </a:lnTo>
                  <a:lnTo>
                    <a:pt x="1049" y="128"/>
                  </a:lnTo>
                  <a:lnTo>
                    <a:pt x="1056" y="130"/>
                  </a:lnTo>
                  <a:lnTo>
                    <a:pt x="1064" y="132"/>
                  </a:lnTo>
                  <a:lnTo>
                    <a:pt x="1075" y="138"/>
                  </a:lnTo>
                  <a:lnTo>
                    <a:pt x="1088" y="141"/>
                  </a:lnTo>
                  <a:lnTo>
                    <a:pt x="1094" y="139"/>
                  </a:lnTo>
                  <a:lnTo>
                    <a:pt x="1095" y="135"/>
                  </a:lnTo>
                  <a:lnTo>
                    <a:pt x="1094" y="132"/>
                  </a:lnTo>
                  <a:lnTo>
                    <a:pt x="1091" y="128"/>
                  </a:lnTo>
                  <a:lnTo>
                    <a:pt x="1086" y="123"/>
                  </a:lnTo>
                  <a:lnTo>
                    <a:pt x="1077" y="119"/>
                  </a:lnTo>
                  <a:lnTo>
                    <a:pt x="1069" y="111"/>
                  </a:lnTo>
                  <a:lnTo>
                    <a:pt x="1068" y="102"/>
                  </a:lnTo>
                  <a:lnTo>
                    <a:pt x="1071" y="95"/>
                  </a:lnTo>
                  <a:lnTo>
                    <a:pt x="1077" y="93"/>
                  </a:lnTo>
                  <a:lnTo>
                    <a:pt x="1082" y="91"/>
                  </a:lnTo>
                  <a:lnTo>
                    <a:pt x="1084" y="90"/>
                  </a:lnTo>
                  <a:lnTo>
                    <a:pt x="1086" y="89"/>
                  </a:lnTo>
                  <a:lnTo>
                    <a:pt x="1087" y="86"/>
                  </a:lnTo>
                  <a:lnTo>
                    <a:pt x="1092" y="80"/>
                  </a:lnTo>
                  <a:lnTo>
                    <a:pt x="1099" y="75"/>
                  </a:lnTo>
                  <a:lnTo>
                    <a:pt x="1106" y="67"/>
                  </a:lnTo>
                  <a:lnTo>
                    <a:pt x="1112" y="61"/>
                  </a:lnTo>
                  <a:lnTo>
                    <a:pt x="1118" y="60"/>
                  </a:lnTo>
                  <a:lnTo>
                    <a:pt x="1132" y="68"/>
                  </a:lnTo>
                  <a:lnTo>
                    <a:pt x="1146" y="78"/>
                  </a:lnTo>
                  <a:lnTo>
                    <a:pt x="1151" y="83"/>
                  </a:lnTo>
                  <a:lnTo>
                    <a:pt x="1150" y="89"/>
                  </a:lnTo>
                  <a:lnTo>
                    <a:pt x="1144" y="100"/>
                  </a:lnTo>
                  <a:lnTo>
                    <a:pt x="1144" y="108"/>
                  </a:lnTo>
                  <a:lnTo>
                    <a:pt x="1146" y="117"/>
                  </a:lnTo>
                  <a:lnTo>
                    <a:pt x="1147" y="128"/>
                  </a:lnTo>
                  <a:lnTo>
                    <a:pt x="1150" y="134"/>
                  </a:lnTo>
                  <a:lnTo>
                    <a:pt x="1151" y="138"/>
                  </a:lnTo>
                  <a:lnTo>
                    <a:pt x="1149" y="145"/>
                  </a:lnTo>
                  <a:lnTo>
                    <a:pt x="1144" y="152"/>
                  </a:lnTo>
                  <a:lnTo>
                    <a:pt x="1139" y="158"/>
                  </a:lnTo>
                  <a:lnTo>
                    <a:pt x="1132" y="164"/>
                  </a:lnTo>
                  <a:lnTo>
                    <a:pt x="1125" y="171"/>
                  </a:lnTo>
                  <a:lnTo>
                    <a:pt x="1121" y="178"/>
                  </a:lnTo>
                  <a:lnTo>
                    <a:pt x="1121" y="180"/>
                  </a:lnTo>
                  <a:lnTo>
                    <a:pt x="1125" y="180"/>
                  </a:lnTo>
                  <a:lnTo>
                    <a:pt x="1132" y="178"/>
                  </a:lnTo>
                  <a:lnTo>
                    <a:pt x="1140" y="174"/>
                  </a:lnTo>
                  <a:lnTo>
                    <a:pt x="1147" y="171"/>
                  </a:lnTo>
                  <a:lnTo>
                    <a:pt x="1150" y="169"/>
                  </a:lnTo>
                  <a:lnTo>
                    <a:pt x="1151" y="167"/>
                  </a:lnTo>
                  <a:lnTo>
                    <a:pt x="1157" y="161"/>
                  </a:lnTo>
                  <a:lnTo>
                    <a:pt x="1162" y="153"/>
                  </a:lnTo>
                  <a:lnTo>
                    <a:pt x="1168" y="146"/>
                  </a:lnTo>
                  <a:lnTo>
                    <a:pt x="1173" y="141"/>
                  </a:lnTo>
                  <a:lnTo>
                    <a:pt x="1177" y="138"/>
                  </a:lnTo>
                  <a:lnTo>
                    <a:pt x="1181" y="137"/>
                  </a:lnTo>
                  <a:lnTo>
                    <a:pt x="1184" y="135"/>
                  </a:lnTo>
                  <a:lnTo>
                    <a:pt x="1188" y="137"/>
                  </a:lnTo>
                  <a:lnTo>
                    <a:pt x="1190" y="138"/>
                  </a:lnTo>
                  <a:lnTo>
                    <a:pt x="1191" y="142"/>
                  </a:lnTo>
                  <a:lnTo>
                    <a:pt x="1196" y="148"/>
                  </a:lnTo>
                  <a:lnTo>
                    <a:pt x="1205" y="149"/>
                  </a:lnTo>
                  <a:lnTo>
                    <a:pt x="1216" y="146"/>
                  </a:lnTo>
                  <a:lnTo>
                    <a:pt x="1220" y="145"/>
                  </a:lnTo>
                  <a:lnTo>
                    <a:pt x="1220" y="141"/>
                  </a:lnTo>
                  <a:lnTo>
                    <a:pt x="1218" y="138"/>
                  </a:lnTo>
                  <a:lnTo>
                    <a:pt x="1217" y="134"/>
                  </a:lnTo>
                  <a:lnTo>
                    <a:pt x="1216" y="131"/>
                  </a:lnTo>
                  <a:lnTo>
                    <a:pt x="1214" y="126"/>
                  </a:lnTo>
                  <a:lnTo>
                    <a:pt x="1213" y="121"/>
                  </a:lnTo>
                  <a:lnTo>
                    <a:pt x="1207" y="120"/>
                  </a:lnTo>
                  <a:lnTo>
                    <a:pt x="1201" y="120"/>
                  </a:lnTo>
                  <a:lnTo>
                    <a:pt x="1194" y="123"/>
                  </a:lnTo>
                  <a:lnTo>
                    <a:pt x="1187" y="124"/>
                  </a:lnTo>
                  <a:lnTo>
                    <a:pt x="1179" y="127"/>
                  </a:lnTo>
                  <a:lnTo>
                    <a:pt x="1170" y="135"/>
                  </a:lnTo>
                  <a:lnTo>
                    <a:pt x="1168" y="137"/>
                  </a:lnTo>
                  <a:lnTo>
                    <a:pt x="1166" y="138"/>
                  </a:lnTo>
                  <a:lnTo>
                    <a:pt x="1165" y="137"/>
                  </a:lnTo>
                  <a:lnTo>
                    <a:pt x="1164" y="134"/>
                  </a:lnTo>
                  <a:lnTo>
                    <a:pt x="1164" y="130"/>
                  </a:lnTo>
                  <a:lnTo>
                    <a:pt x="1165" y="126"/>
                  </a:lnTo>
                  <a:lnTo>
                    <a:pt x="1165" y="109"/>
                  </a:lnTo>
                  <a:lnTo>
                    <a:pt x="1162" y="101"/>
                  </a:lnTo>
                  <a:lnTo>
                    <a:pt x="1161" y="94"/>
                  </a:lnTo>
                  <a:lnTo>
                    <a:pt x="1161" y="91"/>
                  </a:lnTo>
                  <a:lnTo>
                    <a:pt x="1162" y="90"/>
                  </a:lnTo>
                  <a:lnTo>
                    <a:pt x="1162" y="89"/>
                  </a:lnTo>
                  <a:lnTo>
                    <a:pt x="1164" y="86"/>
                  </a:lnTo>
                  <a:lnTo>
                    <a:pt x="1169" y="80"/>
                  </a:lnTo>
                  <a:lnTo>
                    <a:pt x="1173" y="72"/>
                  </a:lnTo>
                  <a:lnTo>
                    <a:pt x="1175" y="71"/>
                  </a:lnTo>
                  <a:lnTo>
                    <a:pt x="1177" y="74"/>
                  </a:lnTo>
                  <a:lnTo>
                    <a:pt x="1179" y="76"/>
                  </a:lnTo>
                  <a:lnTo>
                    <a:pt x="1179" y="89"/>
                  </a:lnTo>
                  <a:lnTo>
                    <a:pt x="1180" y="91"/>
                  </a:lnTo>
                  <a:lnTo>
                    <a:pt x="1180" y="95"/>
                  </a:lnTo>
                  <a:lnTo>
                    <a:pt x="1181" y="100"/>
                  </a:lnTo>
                  <a:lnTo>
                    <a:pt x="1183" y="102"/>
                  </a:lnTo>
                  <a:lnTo>
                    <a:pt x="1184" y="102"/>
                  </a:lnTo>
                  <a:lnTo>
                    <a:pt x="1185" y="104"/>
                  </a:lnTo>
                  <a:lnTo>
                    <a:pt x="1188" y="104"/>
                  </a:lnTo>
                  <a:lnTo>
                    <a:pt x="1191" y="102"/>
                  </a:lnTo>
                  <a:lnTo>
                    <a:pt x="1192" y="101"/>
                  </a:lnTo>
                  <a:lnTo>
                    <a:pt x="1195" y="101"/>
                  </a:lnTo>
                  <a:lnTo>
                    <a:pt x="1199" y="98"/>
                  </a:lnTo>
                  <a:lnTo>
                    <a:pt x="1201" y="91"/>
                  </a:lnTo>
                  <a:lnTo>
                    <a:pt x="1202" y="83"/>
                  </a:lnTo>
                  <a:lnTo>
                    <a:pt x="1205" y="76"/>
                  </a:lnTo>
                  <a:lnTo>
                    <a:pt x="1211" y="72"/>
                  </a:lnTo>
                  <a:lnTo>
                    <a:pt x="1221" y="72"/>
                  </a:lnTo>
                  <a:lnTo>
                    <a:pt x="1232" y="79"/>
                  </a:lnTo>
                  <a:lnTo>
                    <a:pt x="1239" y="84"/>
                  </a:lnTo>
                  <a:lnTo>
                    <a:pt x="1243" y="87"/>
                  </a:lnTo>
                  <a:lnTo>
                    <a:pt x="1255" y="91"/>
                  </a:lnTo>
                  <a:lnTo>
                    <a:pt x="1261" y="94"/>
                  </a:lnTo>
                  <a:lnTo>
                    <a:pt x="1265" y="95"/>
                  </a:lnTo>
                  <a:lnTo>
                    <a:pt x="1268" y="98"/>
                  </a:lnTo>
                  <a:lnTo>
                    <a:pt x="1269" y="101"/>
                  </a:lnTo>
                  <a:lnTo>
                    <a:pt x="1269" y="105"/>
                  </a:lnTo>
                  <a:lnTo>
                    <a:pt x="1270" y="109"/>
                  </a:lnTo>
                  <a:lnTo>
                    <a:pt x="1270" y="113"/>
                  </a:lnTo>
                  <a:lnTo>
                    <a:pt x="1272" y="117"/>
                  </a:lnTo>
                  <a:lnTo>
                    <a:pt x="1277" y="120"/>
                  </a:lnTo>
                  <a:lnTo>
                    <a:pt x="1283" y="120"/>
                  </a:lnTo>
                  <a:lnTo>
                    <a:pt x="1285" y="119"/>
                  </a:lnTo>
                  <a:lnTo>
                    <a:pt x="1287" y="113"/>
                  </a:lnTo>
                  <a:lnTo>
                    <a:pt x="1287" y="106"/>
                  </a:lnTo>
                  <a:lnTo>
                    <a:pt x="1285" y="100"/>
                  </a:lnTo>
                  <a:lnTo>
                    <a:pt x="1283" y="94"/>
                  </a:lnTo>
                  <a:lnTo>
                    <a:pt x="1277" y="90"/>
                  </a:lnTo>
                  <a:lnTo>
                    <a:pt x="1266" y="84"/>
                  </a:lnTo>
                  <a:lnTo>
                    <a:pt x="1254" y="78"/>
                  </a:lnTo>
                  <a:lnTo>
                    <a:pt x="1244" y="71"/>
                  </a:lnTo>
                  <a:lnTo>
                    <a:pt x="1243" y="68"/>
                  </a:lnTo>
                  <a:lnTo>
                    <a:pt x="1242" y="67"/>
                  </a:lnTo>
                  <a:lnTo>
                    <a:pt x="1244" y="64"/>
                  </a:lnTo>
                  <a:lnTo>
                    <a:pt x="1247" y="64"/>
                  </a:lnTo>
                  <a:lnTo>
                    <a:pt x="1250" y="63"/>
                  </a:lnTo>
                  <a:lnTo>
                    <a:pt x="1277" y="63"/>
                  </a:lnTo>
                  <a:lnTo>
                    <a:pt x="1284" y="64"/>
                  </a:lnTo>
                  <a:lnTo>
                    <a:pt x="1287" y="64"/>
                  </a:lnTo>
                  <a:lnTo>
                    <a:pt x="1289" y="63"/>
                  </a:lnTo>
                  <a:lnTo>
                    <a:pt x="1299" y="60"/>
                  </a:lnTo>
                  <a:lnTo>
                    <a:pt x="1309" y="56"/>
                  </a:lnTo>
                  <a:lnTo>
                    <a:pt x="1318" y="50"/>
                  </a:lnTo>
                  <a:lnTo>
                    <a:pt x="1328" y="43"/>
                  </a:lnTo>
                  <a:lnTo>
                    <a:pt x="1347" y="35"/>
                  </a:lnTo>
                  <a:lnTo>
                    <a:pt x="1359" y="32"/>
                  </a:lnTo>
                  <a:lnTo>
                    <a:pt x="1374" y="32"/>
                  </a:lnTo>
                  <a:lnTo>
                    <a:pt x="1386" y="34"/>
                  </a:lnTo>
                  <a:lnTo>
                    <a:pt x="1396" y="32"/>
                  </a:lnTo>
                  <a:lnTo>
                    <a:pt x="1406" y="28"/>
                  </a:lnTo>
                  <a:lnTo>
                    <a:pt x="1415" y="23"/>
                  </a:lnTo>
                  <a:lnTo>
                    <a:pt x="1421" y="19"/>
                  </a:lnTo>
                  <a:lnTo>
                    <a:pt x="1425" y="13"/>
                  </a:lnTo>
                  <a:lnTo>
                    <a:pt x="1434" y="4"/>
                  </a:lnTo>
                  <a:lnTo>
                    <a:pt x="1437" y="4"/>
                  </a:lnTo>
                  <a:lnTo>
                    <a:pt x="1440" y="6"/>
                  </a:lnTo>
                  <a:lnTo>
                    <a:pt x="1441" y="17"/>
                  </a:lnTo>
                  <a:lnTo>
                    <a:pt x="1444" y="20"/>
                  </a:lnTo>
                  <a:lnTo>
                    <a:pt x="1452" y="23"/>
                  </a:lnTo>
                  <a:lnTo>
                    <a:pt x="1462" y="24"/>
                  </a:lnTo>
                  <a:lnTo>
                    <a:pt x="1470" y="26"/>
                  </a:lnTo>
                  <a:lnTo>
                    <a:pt x="1475" y="26"/>
                  </a:lnTo>
                  <a:lnTo>
                    <a:pt x="1482" y="24"/>
                  </a:lnTo>
                  <a:lnTo>
                    <a:pt x="1492" y="20"/>
                  </a:lnTo>
                  <a:lnTo>
                    <a:pt x="1507" y="13"/>
                  </a:lnTo>
                  <a:lnTo>
                    <a:pt x="1512" y="9"/>
                  </a:lnTo>
                  <a:lnTo>
                    <a:pt x="1516" y="6"/>
                  </a:lnTo>
                  <a:lnTo>
                    <a:pt x="1519" y="2"/>
                  </a:lnTo>
                  <a:lnTo>
                    <a:pt x="1520"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5">
              <a:extLst>
                <a:ext uri="{FF2B5EF4-FFF2-40B4-BE49-F238E27FC236}">
                  <a16:creationId xmlns:a16="http://schemas.microsoft.com/office/drawing/2014/main" id="{89D92FE1-47A0-49C3-8C8E-E3A770BA346E}"/>
                </a:ext>
              </a:extLst>
            </p:cNvPr>
            <p:cNvSpPr>
              <a:spLocks/>
            </p:cNvSpPr>
            <p:nvPr/>
          </p:nvSpPr>
          <p:spPr bwMode="auto">
            <a:xfrm>
              <a:off x="6270609" y="1398586"/>
              <a:ext cx="4763" cy="11113"/>
            </a:xfrm>
            <a:custGeom>
              <a:avLst/>
              <a:gdLst/>
              <a:ahLst/>
              <a:cxnLst>
                <a:cxn ang="0">
                  <a:pos x="0" y="0"/>
                </a:cxn>
                <a:cxn ang="0">
                  <a:pos x="1" y="0"/>
                </a:cxn>
                <a:cxn ang="0">
                  <a:pos x="3" y="1"/>
                </a:cxn>
                <a:cxn ang="0">
                  <a:pos x="3" y="4"/>
                </a:cxn>
                <a:cxn ang="0">
                  <a:pos x="1" y="7"/>
                </a:cxn>
                <a:cxn ang="0">
                  <a:pos x="0" y="4"/>
                </a:cxn>
                <a:cxn ang="0">
                  <a:pos x="0" y="0"/>
                </a:cxn>
              </a:cxnLst>
              <a:rect l="0" t="0" r="r" b="b"/>
              <a:pathLst>
                <a:path w="3" h="7">
                  <a:moveTo>
                    <a:pt x="0" y="0"/>
                  </a:moveTo>
                  <a:lnTo>
                    <a:pt x="1" y="0"/>
                  </a:lnTo>
                  <a:lnTo>
                    <a:pt x="3" y="1"/>
                  </a:lnTo>
                  <a:lnTo>
                    <a:pt x="3" y="4"/>
                  </a:lnTo>
                  <a:lnTo>
                    <a:pt x="1" y="7"/>
                  </a:lnTo>
                  <a:lnTo>
                    <a:pt x="0" y="4"/>
                  </a:lnTo>
                  <a:lnTo>
                    <a:pt x="0"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6">
              <a:extLst>
                <a:ext uri="{FF2B5EF4-FFF2-40B4-BE49-F238E27FC236}">
                  <a16:creationId xmlns:a16="http://schemas.microsoft.com/office/drawing/2014/main" id="{3378F41D-333B-46FC-8833-392AF1756414}"/>
                </a:ext>
              </a:extLst>
            </p:cNvPr>
            <p:cNvSpPr>
              <a:spLocks/>
            </p:cNvSpPr>
            <p:nvPr/>
          </p:nvSpPr>
          <p:spPr bwMode="auto">
            <a:xfrm>
              <a:off x="5248262" y="1422396"/>
              <a:ext cx="352424" cy="166688"/>
            </a:xfrm>
            <a:custGeom>
              <a:avLst/>
              <a:gdLst/>
              <a:ahLst/>
              <a:cxnLst>
                <a:cxn ang="0">
                  <a:pos x="211" y="0"/>
                </a:cxn>
                <a:cxn ang="0">
                  <a:pos x="217" y="1"/>
                </a:cxn>
                <a:cxn ang="0">
                  <a:pos x="222" y="5"/>
                </a:cxn>
                <a:cxn ang="0">
                  <a:pos x="222" y="9"/>
                </a:cxn>
                <a:cxn ang="0">
                  <a:pos x="217" y="16"/>
                </a:cxn>
                <a:cxn ang="0">
                  <a:pos x="209" y="24"/>
                </a:cxn>
                <a:cxn ang="0">
                  <a:pos x="201" y="31"/>
                </a:cxn>
                <a:cxn ang="0">
                  <a:pos x="192" y="35"/>
                </a:cxn>
                <a:cxn ang="0">
                  <a:pos x="183" y="35"/>
                </a:cxn>
                <a:cxn ang="0">
                  <a:pos x="174" y="34"/>
                </a:cxn>
                <a:cxn ang="0">
                  <a:pos x="160" y="33"/>
                </a:cxn>
                <a:cxn ang="0">
                  <a:pos x="144" y="33"/>
                </a:cxn>
                <a:cxn ang="0">
                  <a:pos x="130" y="34"/>
                </a:cxn>
                <a:cxn ang="0">
                  <a:pos x="118" y="35"/>
                </a:cxn>
                <a:cxn ang="0">
                  <a:pos x="101" y="41"/>
                </a:cxn>
                <a:cxn ang="0">
                  <a:pos x="86" y="49"/>
                </a:cxn>
                <a:cxn ang="0">
                  <a:pos x="73" y="59"/>
                </a:cxn>
                <a:cxn ang="0">
                  <a:pos x="67" y="63"/>
                </a:cxn>
                <a:cxn ang="0">
                  <a:pos x="64" y="66"/>
                </a:cxn>
                <a:cxn ang="0">
                  <a:pos x="63" y="70"/>
                </a:cxn>
                <a:cxn ang="0">
                  <a:pos x="63" y="76"/>
                </a:cxn>
                <a:cxn ang="0">
                  <a:pos x="64" y="78"/>
                </a:cxn>
                <a:cxn ang="0">
                  <a:pos x="70" y="81"/>
                </a:cxn>
                <a:cxn ang="0">
                  <a:pos x="74" y="89"/>
                </a:cxn>
                <a:cxn ang="0">
                  <a:pos x="74" y="97"/>
                </a:cxn>
                <a:cxn ang="0">
                  <a:pos x="71" y="100"/>
                </a:cxn>
                <a:cxn ang="0">
                  <a:pos x="64" y="105"/>
                </a:cxn>
                <a:cxn ang="0">
                  <a:pos x="55" y="105"/>
                </a:cxn>
                <a:cxn ang="0">
                  <a:pos x="45" y="104"/>
                </a:cxn>
                <a:cxn ang="0">
                  <a:pos x="36" y="100"/>
                </a:cxn>
                <a:cxn ang="0">
                  <a:pos x="23" y="93"/>
                </a:cxn>
                <a:cxn ang="0">
                  <a:pos x="11" y="90"/>
                </a:cxn>
                <a:cxn ang="0">
                  <a:pos x="3" y="87"/>
                </a:cxn>
                <a:cxn ang="0">
                  <a:pos x="0" y="83"/>
                </a:cxn>
                <a:cxn ang="0">
                  <a:pos x="1" y="76"/>
                </a:cxn>
                <a:cxn ang="0">
                  <a:pos x="6" y="70"/>
                </a:cxn>
                <a:cxn ang="0">
                  <a:pos x="11" y="66"/>
                </a:cxn>
                <a:cxn ang="0">
                  <a:pos x="30" y="56"/>
                </a:cxn>
                <a:cxn ang="0">
                  <a:pos x="42" y="49"/>
                </a:cxn>
                <a:cxn ang="0">
                  <a:pos x="55" y="44"/>
                </a:cxn>
                <a:cxn ang="0">
                  <a:pos x="64" y="37"/>
                </a:cxn>
                <a:cxn ang="0">
                  <a:pos x="71" y="29"/>
                </a:cxn>
                <a:cxn ang="0">
                  <a:pos x="78" y="23"/>
                </a:cxn>
                <a:cxn ang="0">
                  <a:pos x="85" y="20"/>
                </a:cxn>
                <a:cxn ang="0">
                  <a:pos x="93" y="19"/>
                </a:cxn>
                <a:cxn ang="0">
                  <a:pos x="107" y="18"/>
                </a:cxn>
                <a:cxn ang="0">
                  <a:pos x="122" y="15"/>
                </a:cxn>
                <a:cxn ang="0">
                  <a:pos x="135" y="12"/>
                </a:cxn>
                <a:cxn ang="0">
                  <a:pos x="146" y="9"/>
                </a:cxn>
                <a:cxn ang="0">
                  <a:pos x="153" y="9"/>
                </a:cxn>
                <a:cxn ang="0">
                  <a:pos x="160" y="11"/>
                </a:cxn>
                <a:cxn ang="0">
                  <a:pos x="170" y="12"/>
                </a:cxn>
                <a:cxn ang="0">
                  <a:pos x="182" y="12"/>
                </a:cxn>
                <a:cxn ang="0">
                  <a:pos x="192" y="9"/>
                </a:cxn>
                <a:cxn ang="0">
                  <a:pos x="198" y="5"/>
                </a:cxn>
                <a:cxn ang="0">
                  <a:pos x="204" y="1"/>
                </a:cxn>
                <a:cxn ang="0">
                  <a:pos x="211" y="0"/>
                </a:cxn>
              </a:cxnLst>
              <a:rect l="0" t="0" r="r" b="b"/>
              <a:pathLst>
                <a:path w="222" h="105">
                  <a:moveTo>
                    <a:pt x="211" y="0"/>
                  </a:moveTo>
                  <a:lnTo>
                    <a:pt x="217" y="1"/>
                  </a:lnTo>
                  <a:lnTo>
                    <a:pt x="222" y="5"/>
                  </a:lnTo>
                  <a:lnTo>
                    <a:pt x="222" y="9"/>
                  </a:lnTo>
                  <a:lnTo>
                    <a:pt x="217" y="16"/>
                  </a:lnTo>
                  <a:lnTo>
                    <a:pt x="209" y="24"/>
                  </a:lnTo>
                  <a:lnTo>
                    <a:pt x="201" y="31"/>
                  </a:lnTo>
                  <a:lnTo>
                    <a:pt x="192" y="35"/>
                  </a:lnTo>
                  <a:lnTo>
                    <a:pt x="183" y="35"/>
                  </a:lnTo>
                  <a:lnTo>
                    <a:pt x="174" y="34"/>
                  </a:lnTo>
                  <a:lnTo>
                    <a:pt x="160" y="33"/>
                  </a:lnTo>
                  <a:lnTo>
                    <a:pt x="144" y="33"/>
                  </a:lnTo>
                  <a:lnTo>
                    <a:pt x="130" y="34"/>
                  </a:lnTo>
                  <a:lnTo>
                    <a:pt x="118" y="35"/>
                  </a:lnTo>
                  <a:lnTo>
                    <a:pt x="101" y="41"/>
                  </a:lnTo>
                  <a:lnTo>
                    <a:pt x="86" y="49"/>
                  </a:lnTo>
                  <a:lnTo>
                    <a:pt x="73" y="59"/>
                  </a:lnTo>
                  <a:lnTo>
                    <a:pt x="67" y="63"/>
                  </a:lnTo>
                  <a:lnTo>
                    <a:pt x="64" y="66"/>
                  </a:lnTo>
                  <a:lnTo>
                    <a:pt x="63" y="70"/>
                  </a:lnTo>
                  <a:lnTo>
                    <a:pt x="63" y="76"/>
                  </a:lnTo>
                  <a:lnTo>
                    <a:pt x="64" y="78"/>
                  </a:lnTo>
                  <a:lnTo>
                    <a:pt x="70" y="81"/>
                  </a:lnTo>
                  <a:lnTo>
                    <a:pt x="74" y="89"/>
                  </a:lnTo>
                  <a:lnTo>
                    <a:pt x="74" y="97"/>
                  </a:lnTo>
                  <a:lnTo>
                    <a:pt x="71" y="100"/>
                  </a:lnTo>
                  <a:lnTo>
                    <a:pt x="64" y="105"/>
                  </a:lnTo>
                  <a:lnTo>
                    <a:pt x="55" y="105"/>
                  </a:lnTo>
                  <a:lnTo>
                    <a:pt x="45" y="104"/>
                  </a:lnTo>
                  <a:lnTo>
                    <a:pt x="36" y="100"/>
                  </a:lnTo>
                  <a:lnTo>
                    <a:pt x="23" y="93"/>
                  </a:lnTo>
                  <a:lnTo>
                    <a:pt x="11" y="90"/>
                  </a:lnTo>
                  <a:lnTo>
                    <a:pt x="3" y="87"/>
                  </a:lnTo>
                  <a:lnTo>
                    <a:pt x="0" y="83"/>
                  </a:lnTo>
                  <a:lnTo>
                    <a:pt x="1" y="76"/>
                  </a:lnTo>
                  <a:lnTo>
                    <a:pt x="6" y="70"/>
                  </a:lnTo>
                  <a:lnTo>
                    <a:pt x="11" y="66"/>
                  </a:lnTo>
                  <a:lnTo>
                    <a:pt x="30" y="56"/>
                  </a:lnTo>
                  <a:lnTo>
                    <a:pt x="42" y="49"/>
                  </a:lnTo>
                  <a:lnTo>
                    <a:pt x="55" y="44"/>
                  </a:lnTo>
                  <a:lnTo>
                    <a:pt x="64" y="37"/>
                  </a:lnTo>
                  <a:lnTo>
                    <a:pt x="71" y="29"/>
                  </a:lnTo>
                  <a:lnTo>
                    <a:pt x="78" y="23"/>
                  </a:lnTo>
                  <a:lnTo>
                    <a:pt x="85" y="20"/>
                  </a:lnTo>
                  <a:lnTo>
                    <a:pt x="93" y="19"/>
                  </a:lnTo>
                  <a:lnTo>
                    <a:pt x="107" y="18"/>
                  </a:lnTo>
                  <a:lnTo>
                    <a:pt x="122" y="15"/>
                  </a:lnTo>
                  <a:lnTo>
                    <a:pt x="135" y="12"/>
                  </a:lnTo>
                  <a:lnTo>
                    <a:pt x="146" y="9"/>
                  </a:lnTo>
                  <a:lnTo>
                    <a:pt x="153" y="9"/>
                  </a:lnTo>
                  <a:lnTo>
                    <a:pt x="160" y="11"/>
                  </a:lnTo>
                  <a:lnTo>
                    <a:pt x="170" y="12"/>
                  </a:lnTo>
                  <a:lnTo>
                    <a:pt x="182" y="12"/>
                  </a:lnTo>
                  <a:lnTo>
                    <a:pt x="192" y="9"/>
                  </a:lnTo>
                  <a:lnTo>
                    <a:pt x="198" y="5"/>
                  </a:lnTo>
                  <a:lnTo>
                    <a:pt x="204" y="1"/>
                  </a:lnTo>
                  <a:lnTo>
                    <a:pt x="211"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37">
              <a:extLst>
                <a:ext uri="{FF2B5EF4-FFF2-40B4-BE49-F238E27FC236}">
                  <a16:creationId xmlns:a16="http://schemas.microsoft.com/office/drawing/2014/main" id="{E85F7D67-4251-474F-A4C2-CE213E8421BB}"/>
                </a:ext>
              </a:extLst>
            </p:cNvPr>
            <p:cNvSpPr>
              <a:spLocks/>
            </p:cNvSpPr>
            <p:nvPr/>
          </p:nvSpPr>
          <p:spPr bwMode="auto">
            <a:xfrm>
              <a:off x="7021495" y="2189158"/>
              <a:ext cx="134938" cy="74613"/>
            </a:xfrm>
            <a:custGeom>
              <a:avLst/>
              <a:gdLst/>
              <a:ahLst/>
              <a:cxnLst>
                <a:cxn ang="0">
                  <a:pos x="33" y="0"/>
                </a:cxn>
                <a:cxn ang="0">
                  <a:pos x="37" y="0"/>
                </a:cxn>
                <a:cxn ang="0">
                  <a:pos x="40" y="3"/>
                </a:cxn>
                <a:cxn ang="0">
                  <a:pos x="43" y="5"/>
                </a:cxn>
                <a:cxn ang="0">
                  <a:pos x="47" y="9"/>
                </a:cxn>
                <a:cxn ang="0">
                  <a:pos x="49" y="10"/>
                </a:cxn>
                <a:cxn ang="0">
                  <a:pos x="52" y="13"/>
                </a:cxn>
                <a:cxn ang="0">
                  <a:pos x="66" y="13"/>
                </a:cxn>
                <a:cxn ang="0">
                  <a:pos x="74" y="15"/>
                </a:cxn>
                <a:cxn ang="0">
                  <a:pos x="81" y="20"/>
                </a:cxn>
                <a:cxn ang="0">
                  <a:pos x="85" y="25"/>
                </a:cxn>
                <a:cxn ang="0">
                  <a:pos x="85" y="28"/>
                </a:cxn>
                <a:cxn ang="0">
                  <a:pos x="82" y="33"/>
                </a:cxn>
                <a:cxn ang="0">
                  <a:pos x="79" y="35"/>
                </a:cxn>
                <a:cxn ang="0">
                  <a:pos x="77" y="35"/>
                </a:cxn>
                <a:cxn ang="0">
                  <a:pos x="74" y="36"/>
                </a:cxn>
                <a:cxn ang="0">
                  <a:pos x="66" y="36"/>
                </a:cxn>
                <a:cxn ang="0">
                  <a:pos x="63" y="37"/>
                </a:cxn>
                <a:cxn ang="0">
                  <a:pos x="56" y="39"/>
                </a:cxn>
                <a:cxn ang="0">
                  <a:pos x="47" y="42"/>
                </a:cxn>
                <a:cxn ang="0">
                  <a:pos x="25" y="44"/>
                </a:cxn>
                <a:cxn ang="0">
                  <a:pos x="17" y="47"/>
                </a:cxn>
                <a:cxn ang="0">
                  <a:pos x="8" y="47"/>
                </a:cxn>
                <a:cxn ang="0">
                  <a:pos x="2" y="42"/>
                </a:cxn>
                <a:cxn ang="0">
                  <a:pos x="0" y="36"/>
                </a:cxn>
                <a:cxn ang="0">
                  <a:pos x="4" y="31"/>
                </a:cxn>
                <a:cxn ang="0">
                  <a:pos x="12" y="26"/>
                </a:cxn>
                <a:cxn ang="0">
                  <a:pos x="19" y="22"/>
                </a:cxn>
                <a:cxn ang="0">
                  <a:pos x="22" y="20"/>
                </a:cxn>
                <a:cxn ang="0">
                  <a:pos x="22" y="18"/>
                </a:cxn>
                <a:cxn ang="0">
                  <a:pos x="23" y="15"/>
                </a:cxn>
                <a:cxn ang="0">
                  <a:pos x="23" y="11"/>
                </a:cxn>
                <a:cxn ang="0">
                  <a:pos x="25" y="9"/>
                </a:cxn>
                <a:cxn ang="0">
                  <a:pos x="28" y="5"/>
                </a:cxn>
                <a:cxn ang="0">
                  <a:pos x="30" y="2"/>
                </a:cxn>
                <a:cxn ang="0">
                  <a:pos x="33" y="0"/>
                </a:cxn>
              </a:cxnLst>
              <a:rect l="0" t="0" r="r" b="b"/>
              <a:pathLst>
                <a:path w="85" h="47">
                  <a:moveTo>
                    <a:pt x="33" y="0"/>
                  </a:moveTo>
                  <a:lnTo>
                    <a:pt x="37" y="0"/>
                  </a:lnTo>
                  <a:lnTo>
                    <a:pt x="40" y="3"/>
                  </a:lnTo>
                  <a:lnTo>
                    <a:pt x="43" y="5"/>
                  </a:lnTo>
                  <a:lnTo>
                    <a:pt x="47" y="9"/>
                  </a:lnTo>
                  <a:lnTo>
                    <a:pt x="49" y="10"/>
                  </a:lnTo>
                  <a:lnTo>
                    <a:pt x="52" y="13"/>
                  </a:lnTo>
                  <a:lnTo>
                    <a:pt x="66" y="13"/>
                  </a:lnTo>
                  <a:lnTo>
                    <a:pt x="74" y="15"/>
                  </a:lnTo>
                  <a:lnTo>
                    <a:pt x="81" y="20"/>
                  </a:lnTo>
                  <a:lnTo>
                    <a:pt x="85" y="25"/>
                  </a:lnTo>
                  <a:lnTo>
                    <a:pt x="85" y="28"/>
                  </a:lnTo>
                  <a:lnTo>
                    <a:pt x="82" y="33"/>
                  </a:lnTo>
                  <a:lnTo>
                    <a:pt x="79" y="35"/>
                  </a:lnTo>
                  <a:lnTo>
                    <a:pt x="77" y="35"/>
                  </a:lnTo>
                  <a:lnTo>
                    <a:pt x="74" y="36"/>
                  </a:lnTo>
                  <a:lnTo>
                    <a:pt x="66" y="36"/>
                  </a:lnTo>
                  <a:lnTo>
                    <a:pt x="63" y="37"/>
                  </a:lnTo>
                  <a:lnTo>
                    <a:pt x="56" y="39"/>
                  </a:lnTo>
                  <a:lnTo>
                    <a:pt x="47" y="42"/>
                  </a:lnTo>
                  <a:lnTo>
                    <a:pt x="25" y="44"/>
                  </a:lnTo>
                  <a:lnTo>
                    <a:pt x="17" y="47"/>
                  </a:lnTo>
                  <a:lnTo>
                    <a:pt x="8" y="47"/>
                  </a:lnTo>
                  <a:lnTo>
                    <a:pt x="2" y="42"/>
                  </a:lnTo>
                  <a:lnTo>
                    <a:pt x="0" y="36"/>
                  </a:lnTo>
                  <a:lnTo>
                    <a:pt x="4" y="31"/>
                  </a:lnTo>
                  <a:lnTo>
                    <a:pt x="12" y="26"/>
                  </a:lnTo>
                  <a:lnTo>
                    <a:pt x="19" y="22"/>
                  </a:lnTo>
                  <a:lnTo>
                    <a:pt x="22" y="20"/>
                  </a:lnTo>
                  <a:lnTo>
                    <a:pt x="22" y="18"/>
                  </a:lnTo>
                  <a:lnTo>
                    <a:pt x="23" y="15"/>
                  </a:lnTo>
                  <a:lnTo>
                    <a:pt x="23" y="11"/>
                  </a:lnTo>
                  <a:lnTo>
                    <a:pt x="25" y="9"/>
                  </a:lnTo>
                  <a:lnTo>
                    <a:pt x="28" y="5"/>
                  </a:lnTo>
                  <a:lnTo>
                    <a:pt x="30" y="2"/>
                  </a:lnTo>
                  <a:lnTo>
                    <a:pt x="33"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38">
              <a:extLst>
                <a:ext uri="{FF2B5EF4-FFF2-40B4-BE49-F238E27FC236}">
                  <a16:creationId xmlns:a16="http://schemas.microsoft.com/office/drawing/2014/main" id="{74FB3209-F4DA-4959-A800-981C233547BC}"/>
                </a:ext>
              </a:extLst>
            </p:cNvPr>
            <p:cNvSpPr>
              <a:spLocks/>
            </p:cNvSpPr>
            <p:nvPr/>
          </p:nvSpPr>
          <p:spPr bwMode="auto">
            <a:xfrm>
              <a:off x="6818296" y="2265358"/>
              <a:ext cx="253999" cy="250824"/>
            </a:xfrm>
            <a:custGeom>
              <a:avLst/>
              <a:gdLst/>
              <a:ahLst/>
              <a:cxnLst>
                <a:cxn ang="0">
                  <a:pos x="146" y="3"/>
                </a:cxn>
                <a:cxn ang="0">
                  <a:pos x="151" y="18"/>
                </a:cxn>
                <a:cxn ang="0">
                  <a:pos x="158" y="35"/>
                </a:cxn>
                <a:cxn ang="0">
                  <a:pos x="160" y="44"/>
                </a:cxn>
                <a:cxn ang="0">
                  <a:pos x="153" y="48"/>
                </a:cxn>
                <a:cxn ang="0">
                  <a:pos x="149" y="54"/>
                </a:cxn>
                <a:cxn ang="0">
                  <a:pos x="147" y="72"/>
                </a:cxn>
                <a:cxn ang="0">
                  <a:pos x="146" y="87"/>
                </a:cxn>
                <a:cxn ang="0">
                  <a:pos x="131" y="98"/>
                </a:cxn>
                <a:cxn ang="0">
                  <a:pos x="108" y="109"/>
                </a:cxn>
                <a:cxn ang="0">
                  <a:pos x="95" y="115"/>
                </a:cxn>
                <a:cxn ang="0">
                  <a:pos x="94" y="120"/>
                </a:cxn>
                <a:cxn ang="0">
                  <a:pos x="91" y="124"/>
                </a:cxn>
                <a:cxn ang="0">
                  <a:pos x="86" y="126"/>
                </a:cxn>
                <a:cxn ang="0">
                  <a:pos x="78" y="126"/>
                </a:cxn>
                <a:cxn ang="0">
                  <a:pos x="72" y="122"/>
                </a:cxn>
                <a:cxn ang="0">
                  <a:pos x="71" y="115"/>
                </a:cxn>
                <a:cxn ang="0">
                  <a:pos x="69" y="117"/>
                </a:cxn>
                <a:cxn ang="0">
                  <a:pos x="65" y="128"/>
                </a:cxn>
                <a:cxn ang="0">
                  <a:pos x="58" y="136"/>
                </a:cxn>
                <a:cxn ang="0">
                  <a:pos x="49" y="137"/>
                </a:cxn>
                <a:cxn ang="0">
                  <a:pos x="38" y="133"/>
                </a:cxn>
                <a:cxn ang="0">
                  <a:pos x="32" y="139"/>
                </a:cxn>
                <a:cxn ang="0">
                  <a:pos x="31" y="148"/>
                </a:cxn>
                <a:cxn ang="0">
                  <a:pos x="26" y="155"/>
                </a:cxn>
                <a:cxn ang="0">
                  <a:pos x="17" y="158"/>
                </a:cxn>
                <a:cxn ang="0">
                  <a:pos x="4" y="143"/>
                </a:cxn>
                <a:cxn ang="0">
                  <a:pos x="0" y="121"/>
                </a:cxn>
                <a:cxn ang="0">
                  <a:pos x="4" y="117"/>
                </a:cxn>
                <a:cxn ang="0">
                  <a:pos x="9" y="115"/>
                </a:cxn>
                <a:cxn ang="0">
                  <a:pos x="15" y="114"/>
                </a:cxn>
                <a:cxn ang="0">
                  <a:pos x="27" y="103"/>
                </a:cxn>
                <a:cxn ang="0">
                  <a:pos x="35" y="94"/>
                </a:cxn>
                <a:cxn ang="0">
                  <a:pos x="46" y="92"/>
                </a:cxn>
                <a:cxn ang="0">
                  <a:pos x="64" y="95"/>
                </a:cxn>
                <a:cxn ang="0">
                  <a:pos x="78" y="94"/>
                </a:cxn>
                <a:cxn ang="0">
                  <a:pos x="94" y="81"/>
                </a:cxn>
                <a:cxn ang="0">
                  <a:pos x="110" y="76"/>
                </a:cxn>
                <a:cxn ang="0">
                  <a:pos x="117" y="66"/>
                </a:cxn>
                <a:cxn ang="0">
                  <a:pos x="127" y="46"/>
                </a:cxn>
                <a:cxn ang="0">
                  <a:pos x="131" y="25"/>
                </a:cxn>
                <a:cxn ang="0">
                  <a:pos x="132" y="9"/>
                </a:cxn>
                <a:cxn ang="0">
                  <a:pos x="142" y="0"/>
                </a:cxn>
              </a:cxnLst>
              <a:rect l="0" t="0" r="r" b="b"/>
              <a:pathLst>
                <a:path w="160" h="158">
                  <a:moveTo>
                    <a:pt x="142" y="0"/>
                  </a:moveTo>
                  <a:lnTo>
                    <a:pt x="146" y="3"/>
                  </a:lnTo>
                  <a:lnTo>
                    <a:pt x="149" y="10"/>
                  </a:lnTo>
                  <a:lnTo>
                    <a:pt x="151" y="18"/>
                  </a:lnTo>
                  <a:lnTo>
                    <a:pt x="156" y="29"/>
                  </a:lnTo>
                  <a:lnTo>
                    <a:pt x="158" y="35"/>
                  </a:lnTo>
                  <a:lnTo>
                    <a:pt x="160" y="39"/>
                  </a:lnTo>
                  <a:lnTo>
                    <a:pt x="160" y="44"/>
                  </a:lnTo>
                  <a:lnTo>
                    <a:pt x="156" y="48"/>
                  </a:lnTo>
                  <a:lnTo>
                    <a:pt x="153" y="48"/>
                  </a:lnTo>
                  <a:lnTo>
                    <a:pt x="151" y="50"/>
                  </a:lnTo>
                  <a:lnTo>
                    <a:pt x="149" y="54"/>
                  </a:lnTo>
                  <a:lnTo>
                    <a:pt x="147" y="62"/>
                  </a:lnTo>
                  <a:lnTo>
                    <a:pt x="147" y="72"/>
                  </a:lnTo>
                  <a:lnTo>
                    <a:pt x="146" y="81"/>
                  </a:lnTo>
                  <a:lnTo>
                    <a:pt x="146" y="87"/>
                  </a:lnTo>
                  <a:lnTo>
                    <a:pt x="140" y="92"/>
                  </a:lnTo>
                  <a:lnTo>
                    <a:pt x="131" y="98"/>
                  </a:lnTo>
                  <a:lnTo>
                    <a:pt x="117" y="106"/>
                  </a:lnTo>
                  <a:lnTo>
                    <a:pt x="108" y="109"/>
                  </a:lnTo>
                  <a:lnTo>
                    <a:pt x="99" y="113"/>
                  </a:lnTo>
                  <a:lnTo>
                    <a:pt x="95" y="115"/>
                  </a:lnTo>
                  <a:lnTo>
                    <a:pt x="95" y="117"/>
                  </a:lnTo>
                  <a:lnTo>
                    <a:pt x="94" y="120"/>
                  </a:lnTo>
                  <a:lnTo>
                    <a:pt x="94" y="122"/>
                  </a:lnTo>
                  <a:lnTo>
                    <a:pt x="91" y="124"/>
                  </a:lnTo>
                  <a:lnTo>
                    <a:pt x="90" y="126"/>
                  </a:lnTo>
                  <a:lnTo>
                    <a:pt x="86" y="126"/>
                  </a:lnTo>
                  <a:lnTo>
                    <a:pt x="82" y="128"/>
                  </a:lnTo>
                  <a:lnTo>
                    <a:pt x="78" y="126"/>
                  </a:lnTo>
                  <a:lnTo>
                    <a:pt x="75" y="124"/>
                  </a:lnTo>
                  <a:lnTo>
                    <a:pt x="72" y="122"/>
                  </a:lnTo>
                  <a:lnTo>
                    <a:pt x="71" y="118"/>
                  </a:lnTo>
                  <a:lnTo>
                    <a:pt x="71" y="115"/>
                  </a:lnTo>
                  <a:lnTo>
                    <a:pt x="69" y="115"/>
                  </a:lnTo>
                  <a:lnTo>
                    <a:pt x="69" y="117"/>
                  </a:lnTo>
                  <a:lnTo>
                    <a:pt x="68" y="124"/>
                  </a:lnTo>
                  <a:lnTo>
                    <a:pt x="65" y="128"/>
                  </a:lnTo>
                  <a:lnTo>
                    <a:pt x="63" y="133"/>
                  </a:lnTo>
                  <a:lnTo>
                    <a:pt x="58" y="136"/>
                  </a:lnTo>
                  <a:lnTo>
                    <a:pt x="54" y="137"/>
                  </a:lnTo>
                  <a:lnTo>
                    <a:pt x="49" y="137"/>
                  </a:lnTo>
                  <a:lnTo>
                    <a:pt x="43" y="135"/>
                  </a:lnTo>
                  <a:lnTo>
                    <a:pt x="38" y="133"/>
                  </a:lnTo>
                  <a:lnTo>
                    <a:pt x="34" y="133"/>
                  </a:lnTo>
                  <a:lnTo>
                    <a:pt x="32" y="139"/>
                  </a:lnTo>
                  <a:lnTo>
                    <a:pt x="32" y="144"/>
                  </a:lnTo>
                  <a:lnTo>
                    <a:pt x="31" y="148"/>
                  </a:lnTo>
                  <a:lnTo>
                    <a:pt x="28" y="152"/>
                  </a:lnTo>
                  <a:lnTo>
                    <a:pt x="26" y="155"/>
                  </a:lnTo>
                  <a:lnTo>
                    <a:pt x="20" y="158"/>
                  </a:lnTo>
                  <a:lnTo>
                    <a:pt x="17" y="158"/>
                  </a:lnTo>
                  <a:lnTo>
                    <a:pt x="11" y="154"/>
                  </a:lnTo>
                  <a:lnTo>
                    <a:pt x="4" y="143"/>
                  </a:lnTo>
                  <a:lnTo>
                    <a:pt x="0" y="129"/>
                  </a:lnTo>
                  <a:lnTo>
                    <a:pt x="0" y="121"/>
                  </a:lnTo>
                  <a:lnTo>
                    <a:pt x="2" y="120"/>
                  </a:lnTo>
                  <a:lnTo>
                    <a:pt x="4" y="117"/>
                  </a:lnTo>
                  <a:lnTo>
                    <a:pt x="6" y="117"/>
                  </a:lnTo>
                  <a:lnTo>
                    <a:pt x="9" y="115"/>
                  </a:lnTo>
                  <a:lnTo>
                    <a:pt x="13" y="114"/>
                  </a:lnTo>
                  <a:lnTo>
                    <a:pt x="15" y="114"/>
                  </a:lnTo>
                  <a:lnTo>
                    <a:pt x="17" y="113"/>
                  </a:lnTo>
                  <a:lnTo>
                    <a:pt x="27" y="103"/>
                  </a:lnTo>
                  <a:lnTo>
                    <a:pt x="31" y="98"/>
                  </a:lnTo>
                  <a:lnTo>
                    <a:pt x="35" y="94"/>
                  </a:lnTo>
                  <a:lnTo>
                    <a:pt x="39" y="92"/>
                  </a:lnTo>
                  <a:lnTo>
                    <a:pt x="46" y="92"/>
                  </a:lnTo>
                  <a:lnTo>
                    <a:pt x="56" y="94"/>
                  </a:lnTo>
                  <a:lnTo>
                    <a:pt x="64" y="95"/>
                  </a:lnTo>
                  <a:lnTo>
                    <a:pt x="72" y="95"/>
                  </a:lnTo>
                  <a:lnTo>
                    <a:pt x="78" y="94"/>
                  </a:lnTo>
                  <a:lnTo>
                    <a:pt x="84" y="87"/>
                  </a:lnTo>
                  <a:lnTo>
                    <a:pt x="94" y="81"/>
                  </a:lnTo>
                  <a:lnTo>
                    <a:pt x="105" y="77"/>
                  </a:lnTo>
                  <a:lnTo>
                    <a:pt x="110" y="76"/>
                  </a:lnTo>
                  <a:lnTo>
                    <a:pt x="113" y="73"/>
                  </a:lnTo>
                  <a:lnTo>
                    <a:pt x="117" y="66"/>
                  </a:lnTo>
                  <a:lnTo>
                    <a:pt x="121" y="57"/>
                  </a:lnTo>
                  <a:lnTo>
                    <a:pt x="127" y="46"/>
                  </a:lnTo>
                  <a:lnTo>
                    <a:pt x="130" y="36"/>
                  </a:lnTo>
                  <a:lnTo>
                    <a:pt x="131" y="25"/>
                  </a:lnTo>
                  <a:lnTo>
                    <a:pt x="131" y="15"/>
                  </a:lnTo>
                  <a:lnTo>
                    <a:pt x="132" y="9"/>
                  </a:lnTo>
                  <a:lnTo>
                    <a:pt x="136" y="3"/>
                  </a:lnTo>
                  <a:lnTo>
                    <a:pt x="142"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9">
              <a:extLst>
                <a:ext uri="{FF2B5EF4-FFF2-40B4-BE49-F238E27FC236}">
                  <a16:creationId xmlns:a16="http://schemas.microsoft.com/office/drawing/2014/main" id="{2639EC76-D711-48CF-A7E1-5B3B6B814B2F}"/>
                </a:ext>
              </a:extLst>
            </p:cNvPr>
            <p:cNvSpPr>
              <a:spLocks/>
            </p:cNvSpPr>
            <p:nvPr/>
          </p:nvSpPr>
          <p:spPr bwMode="auto">
            <a:xfrm>
              <a:off x="6629384" y="2668583"/>
              <a:ext cx="38100" cy="66675"/>
            </a:xfrm>
            <a:custGeom>
              <a:avLst/>
              <a:gdLst/>
              <a:ahLst/>
              <a:cxnLst>
                <a:cxn ang="0">
                  <a:pos x="19" y="0"/>
                </a:cxn>
                <a:cxn ang="0">
                  <a:pos x="23" y="1"/>
                </a:cxn>
                <a:cxn ang="0">
                  <a:pos x="24" y="7"/>
                </a:cxn>
                <a:cxn ang="0">
                  <a:pos x="23" y="15"/>
                </a:cxn>
                <a:cxn ang="0">
                  <a:pos x="20" y="25"/>
                </a:cxn>
                <a:cxn ang="0">
                  <a:pos x="16" y="33"/>
                </a:cxn>
                <a:cxn ang="0">
                  <a:pos x="11" y="40"/>
                </a:cxn>
                <a:cxn ang="0">
                  <a:pos x="5" y="42"/>
                </a:cxn>
                <a:cxn ang="0">
                  <a:pos x="1" y="40"/>
                </a:cxn>
                <a:cxn ang="0">
                  <a:pos x="0" y="31"/>
                </a:cxn>
                <a:cxn ang="0">
                  <a:pos x="1" y="22"/>
                </a:cxn>
                <a:cxn ang="0">
                  <a:pos x="5" y="12"/>
                </a:cxn>
                <a:cxn ang="0">
                  <a:pos x="11" y="4"/>
                </a:cxn>
                <a:cxn ang="0">
                  <a:pos x="19" y="0"/>
                </a:cxn>
              </a:cxnLst>
              <a:rect l="0" t="0" r="r" b="b"/>
              <a:pathLst>
                <a:path w="24" h="42">
                  <a:moveTo>
                    <a:pt x="19" y="0"/>
                  </a:moveTo>
                  <a:lnTo>
                    <a:pt x="23" y="1"/>
                  </a:lnTo>
                  <a:lnTo>
                    <a:pt x="24" y="7"/>
                  </a:lnTo>
                  <a:lnTo>
                    <a:pt x="23" y="15"/>
                  </a:lnTo>
                  <a:lnTo>
                    <a:pt x="20" y="25"/>
                  </a:lnTo>
                  <a:lnTo>
                    <a:pt x="16" y="33"/>
                  </a:lnTo>
                  <a:lnTo>
                    <a:pt x="11" y="40"/>
                  </a:lnTo>
                  <a:lnTo>
                    <a:pt x="5" y="42"/>
                  </a:lnTo>
                  <a:lnTo>
                    <a:pt x="1" y="40"/>
                  </a:lnTo>
                  <a:lnTo>
                    <a:pt x="0" y="31"/>
                  </a:lnTo>
                  <a:lnTo>
                    <a:pt x="1" y="22"/>
                  </a:lnTo>
                  <a:lnTo>
                    <a:pt x="5" y="12"/>
                  </a:lnTo>
                  <a:lnTo>
                    <a:pt x="11" y="4"/>
                  </a:lnTo>
                  <a:lnTo>
                    <a:pt x="19"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0">
              <a:extLst>
                <a:ext uri="{FF2B5EF4-FFF2-40B4-BE49-F238E27FC236}">
                  <a16:creationId xmlns:a16="http://schemas.microsoft.com/office/drawing/2014/main" id="{6FD98C9E-2AC9-4580-AE73-1526E0F7807F}"/>
                </a:ext>
              </a:extLst>
            </p:cNvPr>
            <p:cNvSpPr>
              <a:spLocks/>
            </p:cNvSpPr>
            <p:nvPr/>
          </p:nvSpPr>
          <p:spPr bwMode="auto">
            <a:xfrm>
              <a:off x="7707294" y="4097330"/>
              <a:ext cx="95249" cy="153987"/>
            </a:xfrm>
            <a:custGeom>
              <a:avLst/>
              <a:gdLst/>
              <a:ahLst/>
              <a:cxnLst>
                <a:cxn ang="0">
                  <a:pos x="8" y="0"/>
                </a:cxn>
                <a:cxn ang="0">
                  <a:pos x="13" y="4"/>
                </a:cxn>
                <a:cxn ang="0">
                  <a:pos x="15" y="10"/>
                </a:cxn>
                <a:cxn ang="0">
                  <a:pos x="18" y="17"/>
                </a:cxn>
                <a:cxn ang="0">
                  <a:pos x="22" y="25"/>
                </a:cxn>
                <a:cxn ang="0">
                  <a:pos x="25" y="29"/>
                </a:cxn>
                <a:cxn ang="0">
                  <a:pos x="26" y="32"/>
                </a:cxn>
                <a:cxn ang="0">
                  <a:pos x="28" y="33"/>
                </a:cxn>
                <a:cxn ang="0">
                  <a:pos x="28" y="36"/>
                </a:cxn>
                <a:cxn ang="0">
                  <a:pos x="29" y="36"/>
                </a:cxn>
                <a:cxn ang="0">
                  <a:pos x="30" y="37"/>
                </a:cxn>
                <a:cxn ang="0">
                  <a:pos x="33" y="38"/>
                </a:cxn>
                <a:cxn ang="0">
                  <a:pos x="36" y="41"/>
                </a:cxn>
                <a:cxn ang="0">
                  <a:pos x="40" y="44"/>
                </a:cxn>
                <a:cxn ang="0">
                  <a:pos x="47" y="44"/>
                </a:cxn>
                <a:cxn ang="0">
                  <a:pos x="49" y="43"/>
                </a:cxn>
                <a:cxn ang="0">
                  <a:pos x="51" y="41"/>
                </a:cxn>
                <a:cxn ang="0">
                  <a:pos x="54" y="41"/>
                </a:cxn>
                <a:cxn ang="0">
                  <a:pos x="58" y="45"/>
                </a:cxn>
                <a:cxn ang="0">
                  <a:pos x="59" y="49"/>
                </a:cxn>
                <a:cxn ang="0">
                  <a:pos x="60" y="52"/>
                </a:cxn>
                <a:cxn ang="0">
                  <a:pos x="59" y="55"/>
                </a:cxn>
                <a:cxn ang="0">
                  <a:pos x="56" y="58"/>
                </a:cxn>
                <a:cxn ang="0">
                  <a:pos x="48" y="67"/>
                </a:cxn>
                <a:cxn ang="0">
                  <a:pos x="41" y="80"/>
                </a:cxn>
                <a:cxn ang="0">
                  <a:pos x="40" y="84"/>
                </a:cxn>
                <a:cxn ang="0">
                  <a:pos x="37" y="88"/>
                </a:cxn>
                <a:cxn ang="0">
                  <a:pos x="36" y="90"/>
                </a:cxn>
                <a:cxn ang="0">
                  <a:pos x="33" y="95"/>
                </a:cxn>
                <a:cxn ang="0">
                  <a:pos x="28" y="97"/>
                </a:cxn>
                <a:cxn ang="0">
                  <a:pos x="23" y="97"/>
                </a:cxn>
                <a:cxn ang="0">
                  <a:pos x="21" y="96"/>
                </a:cxn>
                <a:cxn ang="0">
                  <a:pos x="19" y="95"/>
                </a:cxn>
                <a:cxn ang="0">
                  <a:pos x="19" y="92"/>
                </a:cxn>
                <a:cxn ang="0">
                  <a:pos x="21" y="89"/>
                </a:cxn>
                <a:cxn ang="0">
                  <a:pos x="21" y="86"/>
                </a:cxn>
                <a:cxn ang="0">
                  <a:pos x="22" y="84"/>
                </a:cxn>
                <a:cxn ang="0">
                  <a:pos x="23" y="80"/>
                </a:cxn>
                <a:cxn ang="0">
                  <a:pos x="25" y="77"/>
                </a:cxn>
                <a:cxn ang="0">
                  <a:pos x="25" y="74"/>
                </a:cxn>
                <a:cxn ang="0">
                  <a:pos x="21" y="73"/>
                </a:cxn>
                <a:cxn ang="0">
                  <a:pos x="8" y="73"/>
                </a:cxn>
                <a:cxn ang="0">
                  <a:pos x="3" y="70"/>
                </a:cxn>
                <a:cxn ang="0">
                  <a:pos x="0" y="67"/>
                </a:cxn>
                <a:cxn ang="0">
                  <a:pos x="0" y="64"/>
                </a:cxn>
                <a:cxn ang="0">
                  <a:pos x="2" y="62"/>
                </a:cxn>
                <a:cxn ang="0">
                  <a:pos x="4" y="60"/>
                </a:cxn>
                <a:cxn ang="0">
                  <a:pos x="7" y="58"/>
                </a:cxn>
                <a:cxn ang="0">
                  <a:pos x="10" y="56"/>
                </a:cxn>
                <a:cxn ang="0">
                  <a:pos x="14" y="52"/>
                </a:cxn>
                <a:cxn ang="0">
                  <a:pos x="14" y="44"/>
                </a:cxn>
                <a:cxn ang="0">
                  <a:pos x="11" y="32"/>
                </a:cxn>
                <a:cxn ang="0">
                  <a:pos x="8" y="23"/>
                </a:cxn>
                <a:cxn ang="0">
                  <a:pos x="4" y="18"/>
                </a:cxn>
                <a:cxn ang="0">
                  <a:pos x="2" y="11"/>
                </a:cxn>
                <a:cxn ang="0">
                  <a:pos x="2" y="6"/>
                </a:cxn>
                <a:cxn ang="0">
                  <a:pos x="3" y="1"/>
                </a:cxn>
                <a:cxn ang="0">
                  <a:pos x="8" y="0"/>
                </a:cxn>
              </a:cxnLst>
              <a:rect l="0" t="0" r="r" b="b"/>
              <a:pathLst>
                <a:path w="60" h="97">
                  <a:moveTo>
                    <a:pt x="8" y="0"/>
                  </a:moveTo>
                  <a:lnTo>
                    <a:pt x="13" y="4"/>
                  </a:lnTo>
                  <a:lnTo>
                    <a:pt x="15" y="10"/>
                  </a:lnTo>
                  <a:lnTo>
                    <a:pt x="18" y="17"/>
                  </a:lnTo>
                  <a:lnTo>
                    <a:pt x="22" y="25"/>
                  </a:lnTo>
                  <a:lnTo>
                    <a:pt x="25" y="29"/>
                  </a:lnTo>
                  <a:lnTo>
                    <a:pt x="26" y="32"/>
                  </a:lnTo>
                  <a:lnTo>
                    <a:pt x="28" y="33"/>
                  </a:lnTo>
                  <a:lnTo>
                    <a:pt x="28" y="36"/>
                  </a:lnTo>
                  <a:lnTo>
                    <a:pt x="29" y="36"/>
                  </a:lnTo>
                  <a:lnTo>
                    <a:pt x="30" y="37"/>
                  </a:lnTo>
                  <a:lnTo>
                    <a:pt x="33" y="38"/>
                  </a:lnTo>
                  <a:lnTo>
                    <a:pt x="36" y="41"/>
                  </a:lnTo>
                  <a:lnTo>
                    <a:pt x="40" y="44"/>
                  </a:lnTo>
                  <a:lnTo>
                    <a:pt x="47" y="44"/>
                  </a:lnTo>
                  <a:lnTo>
                    <a:pt x="49" y="43"/>
                  </a:lnTo>
                  <a:lnTo>
                    <a:pt x="51" y="41"/>
                  </a:lnTo>
                  <a:lnTo>
                    <a:pt x="54" y="41"/>
                  </a:lnTo>
                  <a:lnTo>
                    <a:pt x="58" y="45"/>
                  </a:lnTo>
                  <a:lnTo>
                    <a:pt x="59" y="49"/>
                  </a:lnTo>
                  <a:lnTo>
                    <a:pt x="60" y="52"/>
                  </a:lnTo>
                  <a:lnTo>
                    <a:pt x="59" y="55"/>
                  </a:lnTo>
                  <a:lnTo>
                    <a:pt x="56" y="58"/>
                  </a:lnTo>
                  <a:lnTo>
                    <a:pt x="48" y="67"/>
                  </a:lnTo>
                  <a:lnTo>
                    <a:pt x="41" y="80"/>
                  </a:lnTo>
                  <a:lnTo>
                    <a:pt x="40" y="84"/>
                  </a:lnTo>
                  <a:lnTo>
                    <a:pt x="37" y="88"/>
                  </a:lnTo>
                  <a:lnTo>
                    <a:pt x="36" y="90"/>
                  </a:lnTo>
                  <a:lnTo>
                    <a:pt x="33" y="95"/>
                  </a:lnTo>
                  <a:lnTo>
                    <a:pt x="28" y="97"/>
                  </a:lnTo>
                  <a:lnTo>
                    <a:pt x="23" y="97"/>
                  </a:lnTo>
                  <a:lnTo>
                    <a:pt x="21" y="96"/>
                  </a:lnTo>
                  <a:lnTo>
                    <a:pt x="19" y="95"/>
                  </a:lnTo>
                  <a:lnTo>
                    <a:pt x="19" y="92"/>
                  </a:lnTo>
                  <a:lnTo>
                    <a:pt x="21" y="89"/>
                  </a:lnTo>
                  <a:lnTo>
                    <a:pt x="21" y="86"/>
                  </a:lnTo>
                  <a:lnTo>
                    <a:pt x="22" y="84"/>
                  </a:lnTo>
                  <a:lnTo>
                    <a:pt x="23" y="80"/>
                  </a:lnTo>
                  <a:lnTo>
                    <a:pt x="25" y="77"/>
                  </a:lnTo>
                  <a:lnTo>
                    <a:pt x="25" y="74"/>
                  </a:lnTo>
                  <a:lnTo>
                    <a:pt x="21" y="73"/>
                  </a:lnTo>
                  <a:lnTo>
                    <a:pt x="8" y="73"/>
                  </a:lnTo>
                  <a:lnTo>
                    <a:pt x="3" y="70"/>
                  </a:lnTo>
                  <a:lnTo>
                    <a:pt x="0" y="67"/>
                  </a:lnTo>
                  <a:lnTo>
                    <a:pt x="0" y="64"/>
                  </a:lnTo>
                  <a:lnTo>
                    <a:pt x="2" y="62"/>
                  </a:lnTo>
                  <a:lnTo>
                    <a:pt x="4" y="60"/>
                  </a:lnTo>
                  <a:lnTo>
                    <a:pt x="7" y="58"/>
                  </a:lnTo>
                  <a:lnTo>
                    <a:pt x="10" y="56"/>
                  </a:lnTo>
                  <a:lnTo>
                    <a:pt x="14" y="52"/>
                  </a:lnTo>
                  <a:lnTo>
                    <a:pt x="14" y="44"/>
                  </a:lnTo>
                  <a:lnTo>
                    <a:pt x="11" y="32"/>
                  </a:lnTo>
                  <a:lnTo>
                    <a:pt x="8" y="23"/>
                  </a:lnTo>
                  <a:lnTo>
                    <a:pt x="4" y="18"/>
                  </a:lnTo>
                  <a:lnTo>
                    <a:pt x="2" y="11"/>
                  </a:lnTo>
                  <a:lnTo>
                    <a:pt x="2" y="6"/>
                  </a:lnTo>
                  <a:lnTo>
                    <a:pt x="3" y="1"/>
                  </a:lnTo>
                  <a:lnTo>
                    <a:pt x="8"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1">
              <a:extLst>
                <a:ext uri="{FF2B5EF4-FFF2-40B4-BE49-F238E27FC236}">
                  <a16:creationId xmlns:a16="http://schemas.microsoft.com/office/drawing/2014/main" id="{097923A0-25D2-4FB0-9EB0-37858E4B6ED8}"/>
                </a:ext>
              </a:extLst>
            </p:cNvPr>
            <p:cNvSpPr>
              <a:spLocks/>
            </p:cNvSpPr>
            <p:nvPr/>
          </p:nvSpPr>
          <p:spPr bwMode="auto">
            <a:xfrm>
              <a:off x="7569182" y="4230682"/>
              <a:ext cx="155575" cy="149225"/>
            </a:xfrm>
            <a:custGeom>
              <a:avLst/>
              <a:gdLst/>
              <a:ahLst/>
              <a:cxnLst>
                <a:cxn ang="0">
                  <a:pos x="82" y="0"/>
                </a:cxn>
                <a:cxn ang="0">
                  <a:pos x="85" y="0"/>
                </a:cxn>
                <a:cxn ang="0">
                  <a:pos x="87" y="1"/>
                </a:cxn>
                <a:cxn ang="0">
                  <a:pos x="89" y="4"/>
                </a:cxn>
                <a:cxn ang="0">
                  <a:pos x="94" y="9"/>
                </a:cxn>
                <a:cxn ang="0">
                  <a:pos x="97" y="11"/>
                </a:cxn>
                <a:cxn ang="0">
                  <a:pos x="98" y="13"/>
                </a:cxn>
                <a:cxn ang="0">
                  <a:pos x="98" y="16"/>
                </a:cxn>
                <a:cxn ang="0">
                  <a:pos x="97" y="24"/>
                </a:cxn>
                <a:cxn ang="0">
                  <a:pos x="93" y="35"/>
                </a:cxn>
                <a:cxn ang="0">
                  <a:pos x="85" y="45"/>
                </a:cxn>
                <a:cxn ang="0">
                  <a:pos x="71" y="57"/>
                </a:cxn>
                <a:cxn ang="0">
                  <a:pos x="60" y="68"/>
                </a:cxn>
                <a:cxn ang="0">
                  <a:pos x="48" y="82"/>
                </a:cxn>
                <a:cxn ang="0">
                  <a:pos x="42" y="89"/>
                </a:cxn>
                <a:cxn ang="0">
                  <a:pos x="38" y="93"/>
                </a:cxn>
                <a:cxn ang="0">
                  <a:pos x="35" y="94"/>
                </a:cxn>
                <a:cxn ang="0">
                  <a:pos x="31" y="94"/>
                </a:cxn>
                <a:cxn ang="0">
                  <a:pos x="23" y="93"/>
                </a:cxn>
                <a:cxn ang="0">
                  <a:pos x="12" y="91"/>
                </a:cxn>
                <a:cxn ang="0">
                  <a:pos x="4" y="87"/>
                </a:cxn>
                <a:cxn ang="0">
                  <a:pos x="0" y="80"/>
                </a:cxn>
                <a:cxn ang="0">
                  <a:pos x="1" y="74"/>
                </a:cxn>
                <a:cxn ang="0">
                  <a:pos x="8" y="64"/>
                </a:cxn>
                <a:cxn ang="0">
                  <a:pos x="19" y="54"/>
                </a:cxn>
                <a:cxn ang="0">
                  <a:pos x="46" y="35"/>
                </a:cxn>
                <a:cxn ang="0">
                  <a:pos x="54" y="28"/>
                </a:cxn>
                <a:cxn ang="0">
                  <a:pos x="60" y="24"/>
                </a:cxn>
                <a:cxn ang="0">
                  <a:pos x="61" y="20"/>
                </a:cxn>
                <a:cxn ang="0">
                  <a:pos x="63" y="17"/>
                </a:cxn>
                <a:cxn ang="0">
                  <a:pos x="65" y="13"/>
                </a:cxn>
                <a:cxn ang="0">
                  <a:pos x="68" y="11"/>
                </a:cxn>
                <a:cxn ang="0">
                  <a:pos x="72" y="8"/>
                </a:cxn>
                <a:cxn ang="0">
                  <a:pos x="75" y="6"/>
                </a:cxn>
                <a:cxn ang="0">
                  <a:pos x="78" y="4"/>
                </a:cxn>
                <a:cxn ang="0">
                  <a:pos x="80" y="2"/>
                </a:cxn>
                <a:cxn ang="0">
                  <a:pos x="82" y="0"/>
                </a:cxn>
              </a:cxnLst>
              <a:rect l="0" t="0" r="r" b="b"/>
              <a:pathLst>
                <a:path w="98" h="94">
                  <a:moveTo>
                    <a:pt x="82" y="0"/>
                  </a:moveTo>
                  <a:lnTo>
                    <a:pt x="85" y="0"/>
                  </a:lnTo>
                  <a:lnTo>
                    <a:pt x="87" y="1"/>
                  </a:lnTo>
                  <a:lnTo>
                    <a:pt x="89" y="4"/>
                  </a:lnTo>
                  <a:lnTo>
                    <a:pt x="94" y="9"/>
                  </a:lnTo>
                  <a:lnTo>
                    <a:pt x="97" y="11"/>
                  </a:lnTo>
                  <a:lnTo>
                    <a:pt x="98" y="13"/>
                  </a:lnTo>
                  <a:lnTo>
                    <a:pt x="98" y="16"/>
                  </a:lnTo>
                  <a:lnTo>
                    <a:pt x="97" y="24"/>
                  </a:lnTo>
                  <a:lnTo>
                    <a:pt x="93" y="35"/>
                  </a:lnTo>
                  <a:lnTo>
                    <a:pt x="85" y="45"/>
                  </a:lnTo>
                  <a:lnTo>
                    <a:pt x="71" y="57"/>
                  </a:lnTo>
                  <a:lnTo>
                    <a:pt x="60" y="68"/>
                  </a:lnTo>
                  <a:lnTo>
                    <a:pt x="48" y="82"/>
                  </a:lnTo>
                  <a:lnTo>
                    <a:pt x="42" y="89"/>
                  </a:lnTo>
                  <a:lnTo>
                    <a:pt x="38" y="93"/>
                  </a:lnTo>
                  <a:lnTo>
                    <a:pt x="35" y="94"/>
                  </a:lnTo>
                  <a:lnTo>
                    <a:pt x="31" y="94"/>
                  </a:lnTo>
                  <a:lnTo>
                    <a:pt x="23" y="93"/>
                  </a:lnTo>
                  <a:lnTo>
                    <a:pt x="12" y="91"/>
                  </a:lnTo>
                  <a:lnTo>
                    <a:pt x="4" y="87"/>
                  </a:lnTo>
                  <a:lnTo>
                    <a:pt x="0" y="80"/>
                  </a:lnTo>
                  <a:lnTo>
                    <a:pt x="1" y="74"/>
                  </a:lnTo>
                  <a:lnTo>
                    <a:pt x="8" y="64"/>
                  </a:lnTo>
                  <a:lnTo>
                    <a:pt x="19" y="54"/>
                  </a:lnTo>
                  <a:lnTo>
                    <a:pt x="46" y="35"/>
                  </a:lnTo>
                  <a:lnTo>
                    <a:pt x="54" y="28"/>
                  </a:lnTo>
                  <a:lnTo>
                    <a:pt x="60" y="24"/>
                  </a:lnTo>
                  <a:lnTo>
                    <a:pt x="61" y="20"/>
                  </a:lnTo>
                  <a:lnTo>
                    <a:pt x="63" y="17"/>
                  </a:lnTo>
                  <a:lnTo>
                    <a:pt x="65" y="13"/>
                  </a:lnTo>
                  <a:lnTo>
                    <a:pt x="68" y="11"/>
                  </a:lnTo>
                  <a:lnTo>
                    <a:pt x="72" y="8"/>
                  </a:lnTo>
                  <a:lnTo>
                    <a:pt x="75" y="6"/>
                  </a:lnTo>
                  <a:lnTo>
                    <a:pt x="78" y="4"/>
                  </a:lnTo>
                  <a:lnTo>
                    <a:pt x="80" y="2"/>
                  </a:lnTo>
                  <a:lnTo>
                    <a:pt x="82"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2">
              <a:extLst>
                <a:ext uri="{FF2B5EF4-FFF2-40B4-BE49-F238E27FC236}">
                  <a16:creationId xmlns:a16="http://schemas.microsoft.com/office/drawing/2014/main" id="{8F0DAFB0-9D77-4095-8CBB-9D37A18D1D99}"/>
                </a:ext>
              </a:extLst>
            </p:cNvPr>
            <p:cNvSpPr>
              <a:spLocks/>
            </p:cNvSpPr>
            <p:nvPr/>
          </p:nvSpPr>
          <p:spPr bwMode="auto">
            <a:xfrm>
              <a:off x="7123096" y="4233858"/>
              <a:ext cx="79375" cy="73025"/>
            </a:xfrm>
            <a:custGeom>
              <a:avLst/>
              <a:gdLst/>
              <a:ahLst/>
              <a:cxnLst>
                <a:cxn ang="0">
                  <a:pos x="47" y="0"/>
                </a:cxn>
                <a:cxn ang="0">
                  <a:pos x="50" y="2"/>
                </a:cxn>
                <a:cxn ang="0">
                  <a:pos x="50" y="9"/>
                </a:cxn>
                <a:cxn ang="0">
                  <a:pos x="47" y="18"/>
                </a:cxn>
                <a:cxn ang="0">
                  <a:pos x="43" y="29"/>
                </a:cxn>
                <a:cxn ang="0">
                  <a:pos x="37" y="37"/>
                </a:cxn>
                <a:cxn ang="0">
                  <a:pos x="32" y="43"/>
                </a:cxn>
                <a:cxn ang="0">
                  <a:pos x="29" y="43"/>
                </a:cxn>
                <a:cxn ang="0">
                  <a:pos x="25" y="44"/>
                </a:cxn>
                <a:cxn ang="0">
                  <a:pos x="22" y="44"/>
                </a:cxn>
                <a:cxn ang="0">
                  <a:pos x="20" y="46"/>
                </a:cxn>
                <a:cxn ang="0">
                  <a:pos x="17" y="44"/>
                </a:cxn>
                <a:cxn ang="0">
                  <a:pos x="14" y="44"/>
                </a:cxn>
                <a:cxn ang="0">
                  <a:pos x="13" y="41"/>
                </a:cxn>
                <a:cxn ang="0">
                  <a:pos x="13" y="29"/>
                </a:cxn>
                <a:cxn ang="0">
                  <a:pos x="5" y="21"/>
                </a:cxn>
                <a:cxn ang="0">
                  <a:pos x="2" y="17"/>
                </a:cxn>
                <a:cxn ang="0">
                  <a:pos x="0" y="13"/>
                </a:cxn>
                <a:cxn ang="0">
                  <a:pos x="3" y="7"/>
                </a:cxn>
                <a:cxn ang="0">
                  <a:pos x="5" y="7"/>
                </a:cxn>
                <a:cxn ang="0">
                  <a:pos x="6" y="9"/>
                </a:cxn>
                <a:cxn ang="0">
                  <a:pos x="11" y="11"/>
                </a:cxn>
                <a:cxn ang="0">
                  <a:pos x="15" y="13"/>
                </a:cxn>
                <a:cxn ang="0">
                  <a:pos x="18" y="13"/>
                </a:cxn>
                <a:cxn ang="0">
                  <a:pos x="21" y="14"/>
                </a:cxn>
                <a:cxn ang="0">
                  <a:pos x="25" y="13"/>
                </a:cxn>
                <a:cxn ang="0">
                  <a:pos x="31" y="10"/>
                </a:cxn>
                <a:cxn ang="0">
                  <a:pos x="37" y="6"/>
                </a:cxn>
                <a:cxn ang="0">
                  <a:pos x="43" y="2"/>
                </a:cxn>
                <a:cxn ang="0">
                  <a:pos x="47" y="0"/>
                </a:cxn>
              </a:cxnLst>
              <a:rect l="0" t="0" r="r" b="b"/>
              <a:pathLst>
                <a:path w="50" h="46">
                  <a:moveTo>
                    <a:pt x="47" y="0"/>
                  </a:moveTo>
                  <a:lnTo>
                    <a:pt x="50" y="2"/>
                  </a:lnTo>
                  <a:lnTo>
                    <a:pt x="50" y="9"/>
                  </a:lnTo>
                  <a:lnTo>
                    <a:pt x="47" y="18"/>
                  </a:lnTo>
                  <a:lnTo>
                    <a:pt x="43" y="29"/>
                  </a:lnTo>
                  <a:lnTo>
                    <a:pt x="37" y="37"/>
                  </a:lnTo>
                  <a:lnTo>
                    <a:pt x="32" y="43"/>
                  </a:lnTo>
                  <a:lnTo>
                    <a:pt x="29" y="43"/>
                  </a:lnTo>
                  <a:lnTo>
                    <a:pt x="25" y="44"/>
                  </a:lnTo>
                  <a:lnTo>
                    <a:pt x="22" y="44"/>
                  </a:lnTo>
                  <a:lnTo>
                    <a:pt x="20" y="46"/>
                  </a:lnTo>
                  <a:lnTo>
                    <a:pt x="17" y="44"/>
                  </a:lnTo>
                  <a:lnTo>
                    <a:pt x="14" y="44"/>
                  </a:lnTo>
                  <a:lnTo>
                    <a:pt x="13" y="41"/>
                  </a:lnTo>
                  <a:lnTo>
                    <a:pt x="13" y="29"/>
                  </a:lnTo>
                  <a:lnTo>
                    <a:pt x="5" y="21"/>
                  </a:lnTo>
                  <a:lnTo>
                    <a:pt x="2" y="17"/>
                  </a:lnTo>
                  <a:lnTo>
                    <a:pt x="0" y="13"/>
                  </a:lnTo>
                  <a:lnTo>
                    <a:pt x="3" y="7"/>
                  </a:lnTo>
                  <a:lnTo>
                    <a:pt x="5" y="7"/>
                  </a:lnTo>
                  <a:lnTo>
                    <a:pt x="6" y="9"/>
                  </a:lnTo>
                  <a:lnTo>
                    <a:pt x="11" y="11"/>
                  </a:lnTo>
                  <a:lnTo>
                    <a:pt x="15" y="13"/>
                  </a:lnTo>
                  <a:lnTo>
                    <a:pt x="18" y="13"/>
                  </a:lnTo>
                  <a:lnTo>
                    <a:pt x="21" y="14"/>
                  </a:lnTo>
                  <a:lnTo>
                    <a:pt x="25" y="13"/>
                  </a:lnTo>
                  <a:lnTo>
                    <a:pt x="31" y="10"/>
                  </a:lnTo>
                  <a:lnTo>
                    <a:pt x="37" y="6"/>
                  </a:lnTo>
                  <a:lnTo>
                    <a:pt x="43" y="2"/>
                  </a:lnTo>
                  <a:lnTo>
                    <a:pt x="47"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3">
              <a:extLst>
                <a:ext uri="{FF2B5EF4-FFF2-40B4-BE49-F238E27FC236}">
                  <a16:creationId xmlns:a16="http://schemas.microsoft.com/office/drawing/2014/main" id="{7609D612-AC00-4708-B787-261A3D7EEC95}"/>
                </a:ext>
              </a:extLst>
            </p:cNvPr>
            <p:cNvSpPr>
              <a:spLocks/>
            </p:cNvSpPr>
            <p:nvPr/>
          </p:nvSpPr>
          <p:spPr bwMode="auto">
            <a:xfrm>
              <a:off x="6470634" y="3516309"/>
              <a:ext cx="857248" cy="690562"/>
            </a:xfrm>
            <a:custGeom>
              <a:avLst/>
              <a:gdLst/>
              <a:ahLst/>
              <a:cxnLst>
                <a:cxn ang="0">
                  <a:pos x="390" y="21"/>
                </a:cxn>
                <a:cxn ang="0">
                  <a:pos x="421" y="69"/>
                </a:cxn>
                <a:cxn ang="0">
                  <a:pos x="435" y="117"/>
                </a:cxn>
                <a:cxn ang="0">
                  <a:pos x="461" y="140"/>
                </a:cxn>
                <a:cxn ang="0">
                  <a:pos x="489" y="154"/>
                </a:cxn>
                <a:cxn ang="0">
                  <a:pos x="504" y="208"/>
                </a:cxn>
                <a:cxn ang="0">
                  <a:pos x="539" y="289"/>
                </a:cxn>
                <a:cxn ang="0">
                  <a:pos x="515" y="339"/>
                </a:cxn>
                <a:cxn ang="0">
                  <a:pos x="483" y="392"/>
                </a:cxn>
                <a:cxn ang="0">
                  <a:pos x="469" y="413"/>
                </a:cxn>
                <a:cxn ang="0">
                  <a:pos x="436" y="429"/>
                </a:cxn>
                <a:cxn ang="0">
                  <a:pos x="416" y="422"/>
                </a:cxn>
                <a:cxn ang="0">
                  <a:pos x="396" y="432"/>
                </a:cxn>
                <a:cxn ang="0">
                  <a:pos x="387" y="428"/>
                </a:cxn>
                <a:cxn ang="0">
                  <a:pos x="358" y="413"/>
                </a:cxn>
                <a:cxn ang="0">
                  <a:pos x="353" y="383"/>
                </a:cxn>
                <a:cxn ang="0">
                  <a:pos x="340" y="372"/>
                </a:cxn>
                <a:cxn ang="0">
                  <a:pos x="334" y="358"/>
                </a:cxn>
                <a:cxn ang="0">
                  <a:pos x="325" y="363"/>
                </a:cxn>
                <a:cxn ang="0">
                  <a:pos x="318" y="340"/>
                </a:cxn>
                <a:cxn ang="0">
                  <a:pos x="302" y="361"/>
                </a:cxn>
                <a:cxn ang="0">
                  <a:pos x="284" y="366"/>
                </a:cxn>
                <a:cxn ang="0">
                  <a:pos x="287" y="341"/>
                </a:cxn>
                <a:cxn ang="0">
                  <a:pos x="253" y="322"/>
                </a:cxn>
                <a:cxn ang="0">
                  <a:pos x="238" y="310"/>
                </a:cxn>
                <a:cxn ang="0">
                  <a:pos x="194" y="325"/>
                </a:cxn>
                <a:cxn ang="0">
                  <a:pos x="176" y="322"/>
                </a:cxn>
                <a:cxn ang="0">
                  <a:pos x="154" y="347"/>
                </a:cxn>
                <a:cxn ang="0">
                  <a:pos x="148" y="369"/>
                </a:cxn>
                <a:cxn ang="0">
                  <a:pos x="98" y="363"/>
                </a:cxn>
                <a:cxn ang="0">
                  <a:pos x="63" y="378"/>
                </a:cxn>
                <a:cxn ang="0">
                  <a:pos x="37" y="363"/>
                </a:cxn>
                <a:cxn ang="0">
                  <a:pos x="53" y="326"/>
                </a:cxn>
                <a:cxn ang="0">
                  <a:pos x="37" y="296"/>
                </a:cxn>
                <a:cxn ang="0">
                  <a:pos x="20" y="258"/>
                </a:cxn>
                <a:cxn ang="0">
                  <a:pos x="23" y="232"/>
                </a:cxn>
                <a:cxn ang="0">
                  <a:pos x="0" y="204"/>
                </a:cxn>
                <a:cxn ang="0">
                  <a:pos x="26" y="169"/>
                </a:cxn>
                <a:cxn ang="0">
                  <a:pos x="61" y="144"/>
                </a:cxn>
                <a:cxn ang="0">
                  <a:pos x="111" y="136"/>
                </a:cxn>
                <a:cxn ang="0">
                  <a:pos x="116" y="113"/>
                </a:cxn>
                <a:cxn ang="0">
                  <a:pos x="130" y="78"/>
                </a:cxn>
                <a:cxn ang="0">
                  <a:pos x="157" y="82"/>
                </a:cxn>
                <a:cxn ang="0">
                  <a:pos x="172" y="52"/>
                </a:cxn>
                <a:cxn ang="0">
                  <a:pos x="194" y="52"/>
                </a:cxn>
                <a:cxn ang="0">
                  <a:pos x="217" y="56"/>
                </a:cxn>
                <a:cxn ang="0">
                  <a:pos x="221" y="47"/>
                </a:cxn>
                <a:cxn ang="0">
                  <a:pos x="231" y="33"/>
                </a:cxn>
                <a:cxn ang="0">
                  <a:pos x="236" y="17"/>
                </a:cxn>
                <a:cxn ang="0">
                  <a:pos x="253" y="37"/>
                </a:cxn>
                <a:cxn ang="0">
                  <a:pos x="261" y="13"/>
                </a:cxn>
                <a:cxn ang="0">
                  <a:pos x="273" y="25"/>
                </a:cxn>
                <a:cxn ang="0">
                  <a:pos x="308" y="22"/>
                </a:cxn>
                <a:cxn ang="0">
                  <a:pos x="303" y="62"/>
                </a:cxn>
                <a:cxn ang="0">
                  <a:pos x="338" y="91"/>
                </a:cxn>
                <a:cxn ang="0">
                  <a:pos x="368" y="100"/>
                </a:cxn>
                <a:cxn ang="0">
                  <a:pos x="373" y="41"/>
                </a:cxn>
                <a:cxn ang="0">
                  <a:pos x="381" y="0"/>
                </a:cxn>
              </a:cxnLst>
              <a:rect l="0" t="0" r="r" b="b"/>
              <a:pathLst>
                <a:path w="540" h="435">
                  <a:moveTo>
                    <a:pt x="381" y="0"/>
                  </a:moveTo>
                  <a:lnTo>
                    <a:pt x="383" y="2"/>
                  </a:lnTo>
                  <a:lnTo>
                    <a:pt x="385" y="10"/>
                  </a:lnTo>
                  <a:lnTo>
                    <a:pt x="390" y="21"/>
                  </a:lnTo>
                  <a:lnTo>
                    <a:pt x="395" y="33"/>
                  </a:lnTo>
                  <a:lnTo>
                    <a:pt x="401" y="43"/>
                  </a:lnTo>
                  <a:lnTo>
                    <a:pt x="411" y="56"/>
                  </a:lnTo>
                  <a:lnTo>
                    <a:pt x="421" y="69"/>
                  </a:lnTo>
                  <a:lnTo>
                    <a:pt x="428" y="82"/>
                  </a:lnTo>
                  <a:lnTo>
                    <a:pt x="431" y="92"/>
                  </a:lnTo>
                  <a:lnTo>
                    <a:pt x="433" y="104"/>
                  </a:lnTo>
                  <a:lnTo>
                    <a:pt x="435" y="117"/>
                  </a:lnTo>
                  <a:lnTo>
                    <a:pt x="439" y="126"/>
                  </a:lnTo>
                  <a:lnTo>
                    <a:pt x="444" y="133"/>
                  </a:lnTo>
                  <a:lnTo>
                    <a:pt x="451" y="137"/>
                  </a:lnTo>
                  <a:lnTo>
                    <a:pt x="461" y="140"/>
                  </a:lnTo>
                  <a:lnTo>
                    <a:pt x="472" y="143"/>
                  </a:lnTo>
                  <a:lnTo>
                    <a:pt x="480" y="145"/>
                  </a:lnTo>
                  <a:lnTo>
                    <a:pt x="487" y="148"/>
                  </a:lnTo>
                  <a:lnTo>
                    <a:pt x="489" y="154"/>
                  </a:lnTo>
                  <a:lnTo>
                    <a:pt x="489" y="163"/>
                  </a:lnTo>
                  <a:lnTo>
                    <a:pt x="492" y="177"/>
                  </a:lnTo>
                  <a:lnTo>
                    <a:pt x="498" y="192"/>
                  </a:lnTo>
                  <a:lnTo>
                    <a:pt x="504" y="208"/>
                  </a:lnTo>
                  <a:lnTo>
                    <a:pt x="511" y="222"/>
                  </a:lnTo>
                  <a:lnTo>
                    <a:pt x="519" y="237"/>
                  </a:lnTo>
                  <a:lnTo>
                    <a:pt x="533" y="273"/>
                  </a:lnTo>
                  <a:lnTo>
                    <a:pt x="539" y="289"/>
                  </a:lnTo>
                  <a:lnTo>
                    <a:pt x="540" y="302"/>
                  </a:lnTo>
                  <a:lnTo>
                    <a:pt x="536" y="314"/>
                  </a:lnTo>
                  <a:lnTo>
                    <a:pt x="526" y="326"/>
                  </a:lnTo>
                  <a:lnTo>
                    <a:pt x="515" y="339"/>
                  </a:lnTo>
                  <a:lnTo>
                    <a:pt x="503" y="351"/>
                  </a:lnTo>
                  <a:lnTo>
                    <a:pt x="495" y="361"/>
                  </a:lnTo>
                  <a:lnTo>
                    <a:pt x="487" y="377"/>
                  </a:lnTo>
                  <a:lnTo>
                    <a:pt x="483" y="392"/>
                  </a:lnTo>
                  <a:lnTo>
                    <a:pt x="478" y="403"/>
                  </a:lnTo>
                  <a:lnTo>
                    <a:pt x="477" y="406"/>
                  </a:lnTo>
                  <a:lnTo>
                    <a:pt x="472" y="411"/>
                  </a:lnTo>
                  <a:lnTo>
                    <a:pt x="469" y="413"/>
                  </a:lnTo>
                  <a:lnTo>
                    <a:pt x="465" y="414"/>
                  </a:lnTo>
                  <a:lnTo>
                    <a:pt x="459" y="415"/>
                  </a:lnTo>
                  <a:lnTo>
                    <a:pt x="443" y="424"/>
                  </a:lnTo>
                  <a:lnTo>
                    <a:pt x="436" y="429"/>
                  </a:lnTo>
                  <a:lnTo>
                    <a:pt x="431" y="432"/>
                  </a:lnTo>
                  <a:lnTo>
                    <a:pt x="428" y="430"/>
                  </a:lnTo>
                  <a:lnTo>
                    <a:pt x="422" y="426"/>
                  </a:lnTo>
                  <a:lnTo>
                    <a:pt x="416" y="422"/>
                  </a:lnTo>
                  <a:lnTo>
                    <a:pt x="409" y="421"/>
                  </a:lnTo>
                  <a:lnTo>
                    <a:pt x="403" y="422"/>
                  </a:lnTo>
                  <a:lnTo>
                    <a:pt x="399" y="430"/>
                  </a:lnTo>
                  <a:lnTo>
                    <a:pt x="396" y="432"/>
                  </a:lnTo>
                  <a:lnTo>
                    <a:pt x="395" y="435"/>
                  </a:lnTo>
                  <a:lnTo>
                    <a:pt x="391" y="435"/>
                  </a:lnTo>
                  <a:lnTo>
                    <a:pt x="390" y="432"/>
                  </a:lnTo>
                  <a:lnTo>
                    <a:pt x="387" y="428"/>
                  </a:lnTo>
                  <a:lnTo>
                    <a:pt x="380" y="420"/>
                  </a:lnTo>
                  <a:lnTo>
                    <a:pt x="370" y="415"/>
                  </a:lnTo>
                  <a:lnTo>
                    <a:pt x="364" y="414"/>
                  </a:lnTo>
                  <a:lnTo>
                    <a:pt x="358" y="413"/>
                  </a:lnTo>
                  <a:lnTo>
                    <a:pt x="357" y="409"/>
                  </a:lnTo>
                  <a:lnTo>
                    <a:pt x="355" y="400"/>
                  </a:lnTo>
                  <a:lnTo>
                    <a:pt x="355" y="385"/>
                  </a:lnTo>
                  <a:lnTo>
                    <a:pt x="353" y="383"/>
                  </a:lnTo>
                  <a:lnTo>
                    <a:pt x="351" y="380"/>
                  </a:lnTo>
                  <a:lnTo>
                    <a:pt x="349" y="377"/>
                  </a:lnTo>
                  <a:lnTo>
                    <a:pt x="343" y="374"/>
                  </a:lnTo>
                  <a:lnTo>
                    <a:pt x="340" y="372"/>
                  </a:lnTo>
                  <a:lnTo>
                    <a:pt x="336" y="363"/>
                  </a:lnTo>
                  <a:lnTo>
                    <a:pt x="336" y="356"/>
                  </a:lnTo>
                  <a:lnTo>
                    <a:pt x="335" y="356"/>
                  </a:lnTo>
                  <a:lnTo>
                    <a:pt x="334" y="358"/>
                  </a:lnTo>
                  <a:lnTo>
                    <a:pt x="334" y="361"/>
                  </a:lnTo>
                  <a:lnTo>
                    <a:pt x="328" y="366"/>
                  </a:lnTo>
                  <a:lnTo>
                    <a:pt x="327" y="366"/>
                  </a:lnTo>
                  <a:lnTo>
                    <a:pt x="325" y="363"/>
                  </a:lnTo>
                  <a:lnTo>
                    <a:pt x="324" y="356"/>
                  </a:lnTo>
                  <a:lnTo>
                    <a:pt x="324" y="340"/>
                  </a:lnTo>
                  <a:lnTo>
                    <a:pt x="323" y="339"/>
                  </a:lnTo>
                  <a:lnTo>
                    <a:pt x="318" y="340"/>
                  </a:lnTo>
                  <a:lnTo>
                    <a:pt x="312" y="346"/>
                  </a:lnTo>
                  <a:lnTo>
                    <a:pt x="306" y="351"/>
                  </a:lnTo>
                  <a:lnTo>
                    <a:pt x="303" y="355"/>
                  </a:lnTo>
                  <a:lnTo>
                    <a:pt x="302" y="361"/>
                  </a:lnTo>
                  <a:lnTo>
                    <a:pt x="298" y="365"/>
                  </a:lnTo>
                  <a:lnTo>
                    <a:pt x="295" y="365"/>
                  </a:lnTo>
                  <a:lnTo>
                    <a:pt x="291" y="366"/>
                  </a:lnTo>
                  <a:lnTo>
                    <a:pt x="284" y="366"/>
                  </a:lnTo>
                  <a:lnTo>
                    <a:pt x="282" y="363"/>
                  </a:lnTo>
                  <a:lnTo>
                    <a:pt x="283" y="356"/>
                  </a:lnTo>
                  <a:lnTo>
                    <a:pt x="286" y="350"/>
                  </a:lnTo>
                  <a:lnTo>
                    <a:pt x="287" y="341"/>
                  </a:lnTo>
                  <a:lnTo>
                    <a:pt x="283" y="335"/>
                  </a:lnTo>
                  <a:lnTo>
                    <a:pt x="275" y="329"/>
                  </a:lnTo>
                  <a:lnTo>
                    <a:pt x="264" y="326"/>
                  </a:lnTo>
                  <a:lnTo>
                    <a:pt x="253" y="322"/>
                  </a:lnTo>
                  <a:lnTo>
                    <a:pt x="247" y="317"/>
                  </a:lnTo>
                  <a:lnTo>
                    <a:pt x="247" y="313"/>
                  </a:lnTo>
                  <a:lnTo>
                    <a:pt x="245" y="311"/>
                  </a:lnTo>
                  <a:lnTo>
                    <a:pt x="238" y="310"/>
                  </a:lnTo>
                  <a:lnTo>
                    <a:pt x="228" y="311"/>
                  </a:lnTo>
                  <a:lnTo>
                    <a:pt x="212" y="317"/>
                  </a:lnTo>
                  <a:lnTo>
                    <a:pt x="201" y="321"/>
                  </a:lnTo>
                  <a:lnTo>
                    <a:pt x="194" y="325"/>
                  </a:lnTo>
                  <a:lnTo>
                    <a:pt x="193" y="326"/>
                  </a:lnTo>
                  <a:lnTo>
                    <a:pt x="190" y="325"/>
                  </a:lnTo>
                  <a:lnTo>
                    <a:pt x="184" y="324"/>
                  </a:lnTo>
                  <a:lnTo>
                    <a:pt x="176" y="322"/>
                  </a:lnTo>
                  <a:lnTo>
                    <a:pt x="168" y="322"/>
                  </a:lnTo>
                  <a:lnTo>
                    <a:pt x="161" y="326"/>
                  </a:lnTo>
                  <a:lnTo>
                    <a:pt x="157" y="335"/>
                  </a:lnTo>
                  <a:lnTo>
                    <a:pt x="154" y="347"/>
                  </a:lnTo>
                  <a:lnTo>
                    <a:pt x="152" y="358"/>
                  </a:lnTo>
                  <a:lnTo>
                    <a:pt x="150" y="366"/>
                  </a:lnTo>
                  <a:lnTo>
                    <a:pt x="150" y="370"/>
                  </a:lnTo>
                  <a:lnTo>
                    <a:pt x="148" y="369"/>
                  </a:lnTo>
                  <a:lnTo>
                    <a:pt x="141" y="367"/>
                  </a:lnTo>
                  <a:lnTo>
                    <a:pt x="112" y="359"/>
                  </a:lnTo>
                  <a:lnTo>
                    <a:pt x="107" y="359"/>
                  </a:lnTo>
                  <a:lnTo>
                    <a:pt x="98" y="363"/>
                  </a:lnTo>
                  <a:lnTo>
                    <a:pt x="90" y="369"/>
                  </a:lnTo>
                  <a:lnTo>
                    <a:pt x="79" y="374"/>
                  </a:lnTo>
                  <a:lnTo>
                    <a:pt x="71" y="377"/>
                  </a:lnTo>
                  <a:lnTo>
                    <a:pt x="63" y="378"/>
                  </a:lnTo>
                  <a:lnTo>
                    <a:pt x="55" y="378"/>
                  </a:lnTo>
                  <a:lnTo>
                    <a:pt x="48" y="376"/>
                  </a:lnTo>
                  <a:lnTo>
                    <a:pt x="42" y="370"/>
                  </a:lnTo>
                  <a:lnTo>
                    <a:pt x="37" y="363"/>
                  </a:lnTo>
                  <a:lnTo>
                    <a:pt x="34" y="356"/>
                  </a:lnTo>
                  <a:lnTo>
                    <a:pt x="34" y="350"/>
                  </a:lnTo>
                  <a:lnTo>
                    <a:pt x="50" y="333"/>
                  </a:lnTo>
                  <a:lnTo>
                    <a:pt x="53" y="326"/>
                  </a:lnTo>
                  <a:lnTo>
                    <a:pt x="52" y="319"/>
                  </a:lnTo>
                  <a:lnTo>
                    <a:pt x="45" y="310"/>
                  </a:lnTo>
                  <a:lnTo>
                    <a:pt x="40" y="303"/>
                  </a:lnTo>
                  <a:lnTo>
                    <a:pt x="37" y="296"/>
                  </a:lnTo>
                  <a:lnTo>
                    <a:pt x="37" y="287"/>
                  </a:lnTo>
                  <a:lnTo>
                    <a:pt x="34" y="280"/>
                  </a:lnTo>
                  <a:lnTo>
                    <a:pt x="27" y="270"/>
                  </a:lnTo>
                  <a:lnTo>
                    <a:pt x="20" y="258"/>
                  </a:lnTo>
                  <a:lnTo>
                    <a:pt x="18" y="247"/>
                  </a:lnTo>
                  <a:lnTo>
                    <a:pt x="19" y="239"/>
                  </a:lnTo>
                  <a:lnTo>
                    <a:pt x="23" y="235"/>
                  </a:lnTo>
                  <a:lnTo>
                    <a:pt x="23" y="232"/>
                  </a:lnTo>
                  <a:lnTo>
                    <a:pt x="19" y="226"/>
                  </a:lnTo>
                  <a:lnTo>
                    <a:pt x="5" y="215"/>
                  </a:lnTo>
                  <a:lnTo>
                    <a:pt x="1" y="210"/>
                  </a:lnTo>
                  <a:lnTo>
                    <a:pt x="0" y="204"/>
                  </a:lnTo>
                  <a:lnTo>
                    <a:pt x="3" y="196"/>
                  </a:lnTo>
                  <a:lnTo>
                    <a:pt x="14" y="180"/>
                  </a:lnTo>
                  <a:lnTo>
                    <a:pt x="19" y="174"/>
                  </a:lnTo>
                  <a:lnTo>
                    <a:pt x="26" y="169"/>
                  </a:lnTo>
                  <a:lnTo>
                    <a:pt x="35" y="161"/>
                  </a:lnTo>
                  <a:lnTo>
                    <a:pt x="46" y="152"/>
                  </a:lnTo>
                  <a:lnTo>
                    <a:pt x="56" y="147"/>
                  </a:lnTo>
                  <a:lnTo>
                    <a:pt x="61" y="144"/>
                  </a:lnTo>
                  <a:lnTo>
                    <a:pt x="79" y="144"/>
                  </a:lnTo>
                  <a:lnTo>
                    <a:pt x="89" y="141"/>
                  </a:lnTo>
                  <a:lnTo>
                    <a:pt x="94" y="139"/>
                  </a:lnTo>
                  <a:lnTo>
                    <a:pt x="111" y="136"/>
                  </a:lnTo>
                  <a:lnTo>
                    <a:pt x="116" y="135"/>
                  </a:lnTo>
                  <a:lnTo>
                    <a:pt x="119" y="132"/>
                  </a:lnTo>
                  <a:lnTo>
                    <a:pt x="119" y="125"/>
                  </a:lnTo>
                  <a:lnTo>
                    <a:pt x="116" y="113"/>
                  </a:lnTo>
                  <a:lnTo>
                    <a:pt x="116" y="87"/>
                  </a:lnTo>
                  <a:lnTo>
                    <a:pt x="117" y="80"/>
                  </a:lnTo>
                  <a:lnTo>
                    <a:pt x="122" y="78"/>
                  </a:lnTo>
                  <a:lnTo>
                    <a:pt x="130" y="78"/>
                  </a:lnTo>
                  <a:lnTo>
                    <a:pt x="138" y="81"/>
                  </a:lnTo>
                  <a:lnTo>
                    <a:pt x="146" y="82"/>
                  </a:lnTo>
                  <a:lnTo>
                    <a:pt x="153" y="84"/>
                  </a:lnTo>
                  <a:lnTo>
                    <a:pt x="157" y="82"/>
                  </a:lnTo>
                  <a:lnTo>
                    <a:pt x="160" y="76"/>
                  </a:lnTo>
                  <a:lnTo>
                    <a:pt x="164" y="66"/>
                  </a:lnTo>
                  <a:lnTo>
                    <a:pt x="168" y="58"/>
                  </a:lnTo>
                  <a:lnTo>
                    <a:pt x="172" y="52"/>
                  </a:lnTo>
                  <a:lnTo>
                    <a:pt x="178" y="48"/>
                  </a:lnTo>
                  <a:lnTo>
                    <a:pt x="182" y="45"/>
                  </a:lnTo>
                  <a:lnTo>
                    <a:pt x="187" y="45"/>
                  </a:lnTo>
                  <a:lnTo>
                    <a:pt x="194" y="52"/>
                  </a:lnTo>
                  <a:lnTo>
                    <a:pt x="201" y="61"/>
                  </a:lnTo>
                  <a:lnTo>
                    <a:pt x="208" y="65"/>
                  </a:lnTo>
                  <a:lnTo>
                    <a:pt x="213" y="63"/>
                  </a:lnTo>
                  <a:lnTo>
                    <a:pt x="217" y="56"/>
                  </a:lnTo>
                  <a:lnTo>
                    <a:pt x="219" y="52"/>
                  </a:lnTo>
                  <a:lnTo>
                    <a:pt x="220" y="50"/>
                  </a:lnTo>
                  <a:lnTo>
                    <a:pt x="220" y="48"/>
                  </a:lnTo>
                  <a:lnTo>
                    <a:pt x="221" y="47"/>
                  </a:lnTo>
                  <a:lnTo>
                    <a:pt x="221" y="44"/>
                  </a:lnTo>
                  <a:lnTo>
                    <a:pt x="225" y="40"/>
                  </a:lnTo>
                  <a:lnTo>
                    <a:pt x="228" y="36"/>
                  </a:lnTo>
                  <a:lnTo>
                    <a:pt x="231" y="33"/>
                  </a:lnTo>
                  <a:lnTo>
                    <a:pt x="232" y="29"/>
                  </a:lnTo>
                  <a:lnTo>
                    <a:pt x="232" y="14"/>
                  </a:lnTo>
                  <a:lnTo>
                    <a:pt x="234" y="14"/>
                  </a:lnTo>
                  <a:lnTo>
                    <a:pt x="236" y="17"/>
                  </a:lnTo>
                  <a:lnTo>
                    <a:pt x="245" y="28"/>
                  </a:lnTo>
                  <a:lnTo>
                    <a:pt x="249" y="32"/>
                  </a:lnTo>
                  <a:lnTo>
                    <a:pt x="250" y="34"/>
                  </a:lnTo>
                  <a:lnTo>
                    <a:pt x="253" y="37"/>
                  </a:lnTo>
                  <a:lnTo>
                    <a:pt x="253" y="21"/>
                  </a:lnTo>
                  <a:lnTo>
                    <a:pt x="256" y="15"/>
                  </a:lnTo>
                  <a:lnTo>
                    <a:pt x="258" y="13"/>
                  </a:lnTo>
                  <a:lnTo>
                    <a:pt x="261" y="13"/>
                  </a:lnTo>
                  <a:lnTo>
                    <a:pt x="267" y="18"/>
                  </a:lnTo>
                  <a:lnTo>
                    <a:pt x="269" y="19"/>
                  </a:lnTo>
                  <a:lnTo>
                    <a:pt x="272" y="22"/>
                  </a:lnTo>
                  <a:lnTo>
                    <a:pt x="273" y="25"/>
                  </a:lnTo>
                  <a:lnTo>
                    <a:pt x="275" y="25"/>
                  </a:lnTo>
                  <a:lnTo>
                    <a:pt x="279" y="24"/>
                  </a:lnTo>
                  <a:lnTo>
                    <a:pt x="288" y="22"/>
                  </a:lnTo>
                  <a:lnTo>
                    <a:pt x="308" y="22"/>
                  </a:lnTo>
                  <a:lnTo>
                    <a:pt x="313" y="26"/>
                  </a:lnTo>
                  <a:lnTo>
                    <a:pt x="313" y="33"/>
                  </a:lnTo>
                  <a:lnTo>
                    <a:pt x="305" y="52"/>
                  </a:lnTo>
                  <a:lnTo>
                    <a:pt x="303" y="62"/>
                  </a:lnTo>
                  <a:lnTo>
                    <a:pt x="305" y="69"/>
                  </a:lnTo>
                  <a:lnTo>
                    <a:pt x="314" y="76"/>
                  </a:lnTo>
                  <a:lnTo>
                    <a:pt x="327" y="84"/>
                  </a:lnTo>
                  <a:lnTo>
                    <a:pt x="338" y="91"/>
                  </a:lnTo>
                  <a:lnTo>
                    <a:pt x="351" y="102"/>
                  </a:lnTo>
                  <a:lnTo>
                    <a:pt x="358" y="106"/>
                  </a:lnTo>
                  <a:lnTo>
                    <a:pt x="364" y="106"/>
                  </a:lnTo>
                  <a:lnTo>
                    <a:pt x="368" y="100"/>
                  </a:lnTo>
                  <a:lnTo>
                    <a:pt x="372" y="88"/>
                  </a:lnTo>
                  <a:lnTo>
                    <a:pt x="376" y="74"/>
                  </a:lnTo>
                  <a:lnTo>
                    <a:pt x="379" y="61"/>
                  </a:lnTo>
                  <a:lnTo>
                    <a:pt x="373" y="41"/>
                  </a:lnTo>
                  <a:lnTo>
                    <a:pt x="373" y="28"/>
                  </a:lnTo>
                  <a:lnTo>
                    <a:pt x="376" y="15"/>
                  </a:lnTo>
                  <a:lnTo>
                    <a:pt x="379" y="4"/>
                  </a:lnTo>
                  <a:lnTo>
                    <a:pt x="381"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4">
              <a:extLst>
                <a:ext uri="{FF2B5EF4-FFF2-40B4-BE49-F238E27FC236}">
                  <a16:creationId xmlns:a16="http://schemas.microsoft.com/office/drawing/2014/main" id="{95ECB250-9C31-4E2B-9F1B-7008400C6734}"/>
                </a:ext>
              </a:extLst>
            </p:cNvPr>
            <p:cNvSpPr>
              <a:spLocks/>
            </p:cNvSpPr>
            <p:nvPr/>
          </p:nvSpPr>
          <p:spPr bwMode="auto">
            <a:xfrm>
              <a:off x="7793020" y="3649658"/>
              <a:ext cx="49213" cy="42863"/>
            </a:xfrm>
            <a:custGeom>
              <a:avLst/>
              <a:gdLst/>
              <a:ahLst/>
              <a:cxnLst>
                <a:cxn ang="0">
                  <a:pos x="23" y="0"/>
                </a:cxn>
                <a:cxn ang="0">
                  <a:pos x="28" y="0"/>
                </a:cxn>
                <a:cxn ang="0">
                  <a:pos x="31" y="4"/>
                </a:cxn>
                <a:cxn ang="0">
                  <a:pos x="28" y="9"/>
                </a:cxn>
                <a:cxn ang="0">
                  <a:pos x="23" y="18"/>
                </a:cxn>
                <a:cxn ang="0">
                  <a:pos x="15" y="23"/>
                </a:cxn>
                <a:cxn ang="0">
                  <a:pos x="8" y="27"/>
                </a:cxn>
                <a:cxn ang="0">
                  <a:pos x="0" y="26"/>
                </a:cxn>
                <a:cxn ang="0">
                  <a:pos x="1" y="23"/>
                </a:cxn>
                <a:cxn ang="0">
                  <a:pos x="5" y="18"/>
                </a:cxn>
                <a:cxn ang="0">
                  <a:pos x="11" y="11"/>
                </a:cxn>
                <a:cxn ang="0">
                  <a:pos x="16" y="5"/>
                </a:cxn>
                <a:cxn ang="0">
                  <a:pos x="23" y="0"/>
                </a:cxn>
              </a:cxnLst>
              <a:rect l="0" t="0" r="r" b="b"/>
              <a:pathLst>
                <a:path w="31" h="27">
                  <a:moveTo>
                    <a:pt x="23" y="0"/>
                  </a:moveTo>
                  <a:lnTo>
                    <a:pt x="28" y="0"/>
                  </a:lnTo>
                  <a:lnTo>
                    <a:pt x="31" y="4"/>
                  </a:lnTo>
                  <a:lnTo>
                    <a:pt x="28" y="9"/>
                  </a:lnTo>
                  <a:lnTo>
                    <a:pt x="23" y="18"/>
                  </a:lnTo>
                  <a:lnTo>
                    <a:pt x="15" y="23"/>
                  </a:lnTo>
                  <a:lnTo>
                    <a:pt x="8" y="27"/>
                  </a:lnTo>
                  <a:lnTo>
                    <a:pt x="0" y="26"/>
                  </a:lnTo>
                  <a:lnTo>
                    <a:pt x="1" y="23"/>
                  </a:lnTo>
                  <a:lnTo>
                    <a:pt x="5" y="18"/>
                  </a:lnTo>
                  <a:lnTo>
                    <a:pt x="11" y="11"/>
                  </a:lnTo>
                  <a:lnTo>
                    <a:pt x="16" y="5"/>
                  </a:lnTo>
                  <a:lnTo>
                    <a:pt x="23"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5">
              <a:extLst>
                <a:ext uri="{FF2B5EF4-FFF2-40B4-BE49-F238E27FC236}">
                  <a16:creationId xmlns:a16="http://schemas.microsoft.com/office/drawing/2014/main" id="{27A67C0D-6FAA-41A5-910A-313FF7ADB465}"/>
                </a:ext>
              </a:extLst>
            </p:cNvPr>
            <p:cNvSpPr>
              <a:spLocks/>
            </p:cNvSpPr>
            <p:nvPr/>
          </p:nvSpPr>
          <p:spPr bwMode="auto">
            <a:xfrm>
              <a:off x="7524736" y="3757609"/>
              <a:ext cx="50800" cy="46038"/>
            </a:xfrm>
            <a:custGeom>
              <a:avLst/>
              <a:gdLst/>
              <a:ahLst/>
              <a:cxnLst>
                <a:cxn ang="0">
                  <a:pos x="0" y="0"/>
                </a:cxn>
                <a:cxn ang="0">
                  <a:pos x="6" y="0"/>
                </a:cxn>
                <a:cxn ang="0">
                  <a:pos x="10" y="2"/>
                </a:cxn>
                <a:cxn ang="0">
                  <a:pos x="21" y="6"/>
                </a:cxn>
                <a:cxn ang="0">
                  <a:pos x="28" y="11"/>
                </a:cxn>
                <a:cxn ang="0">
                  <a:pos x="30" y="17"/>
                </a:cxn>
                <a:cxn ang="0">
                  <a:pos x="32" y="22"/>
                </a:cxn>
                <a:cxn ang="0">
                  <a:pos x="28" y="28"/>
                </a:cxn>
                <a:cxn ang="0">
                  <a:pos x="22" y="29"/>
                </a:cxn>
                <a:cxn ang="0">
                  <a:pos x="15" y="25"/>
                </a:cxn>
                <a:cxn ang="0">
                  <a:pos x="10" y="17"/>
                </a:cxn>
                <a:cxn ang="0">
                  <a:pos x="9" y="14"/>
                </a:cxn>
                <a:cxn ang="0">
                  <a:pos x="6" y="11"/>
                </a:cxn>
                <a:cxn ang="0">
                  <a:pos x="4" y="9"/>
                </a:cxn>
                <a:cxn ang="0">
                  <a:pos x="0" y="4"/>
                </a:cxn>
                <a:cxn ang="0">
                  <a:pos x="0" y="0"/>
                </a:cxn>
              </a:cxnLst>
              <a:rect l="0" t="0" r="r" b="b"/>
              <a:pathLst>
                <a:path w="32" h="29">
                  <a:moveTo>
                    <a:pt x="0" y="0"/>
                  </a:moveTo>
                  <a:lnTo>
                    <a:pt x="6" y="0"/>
                  </a:lnTo>
                  <a:lnTo>
                    <a:pt x="10" y="2"/>
                  </a:lnTo>
                  <a:lnTo>
                    <a:pt x="21" y="6"/>
                  </a:lnTo>
                  <a:lnTo>
                    <a:pt x="28" y="11"/>
                  </a:lnTo>
                  <a:lnTo>
                    <a:pt x="30" y="17"/>
                  </a:lnTo>
                  <a:lnTo>
                    <a:pt x="32" y="22"/>
                  </a:lnTo>
                  <a:lnTo>
                    <a:pt x="28" y="28"/>
                  </a:lnTo>
                  <a:lnTo>
                    <a:pt x="22" y="29"/>
                  </a:lnTo>
                  <a:lnTo>
                    <a:pt x="15" y="25"/>
                  </a:lnTo>
                  <a:lnTo>
                    <a:pt x="10" y="17"/>
                  </a:lnTo>
                  <a:lnTo>
                    <a:pt x="9" y="14"/>
                  </a:lnTo>
                  <a:lnTo>
                    <a:pt x="6" y="11"/>
                  </a:lnTo>
                  <a:lnTo>
                    <a:pt x="4" y="9"/>
                  </a:lnTo>
                  <a:lnTo>
                    <a:pt x="0" y="4"/>
                  </a:lnTo>
                  <a:lnTo>
                    <a:pt x="0"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46">
              <a:extLst>
                <a:ext uri="{FF2B5EF4-FFF2-40B4-BE49-F238E27FC236}">
                  <a16:creationId xmlns:a16="http://schemas.microsoft.com/office/drawing/2014/main" id="{D8AABC46-F12B-4F62-87A7-47E7C6F3F4B1}"/>
                </a:ext>
              </a:extLst>
            </p:cNvPr>
            <p:cNvSpPr>
              <a:spLocks/>
            </p:cNvSpPr>
            <p:nvPr/>
          </p:nvSpPr>
          <p:spPr bwMode="auto">
            <a:xfrm>
              <a:off x="6129329" y="3133721"/>
              <a:ext cx="228600" cy="280988"/>
            </a:xfrm>
            <a:custGeom>
              <a:avLst/>
              <a:gdLst/>
              <a:ahLst/>
              <a:cxnLst>
                <a:cxn ang="0">
                  <a:pos x="3" y="0"/>
                </a:cxn>
                <a:cxn ang="0">
                  <a:pos x="11" y="0"/>
                </a:cxn>
                <a:cxn ang="0">
                  <a:pos x="21" y="4"/>
                </a:cxn>
                <a:cxn ang="0">
                  <a:pos x="30" y="11"/>
                </a:cxn>
                <a:cxn ang="0">
                  <a:pos x="41" y="21"/>
                </a:cxn>
                <a:cxn ang="0">
                  <a:pos x="54" y="32"/>
                </a:cxn>
                <a:cxn ang="0">
                  <a:pos x="67" y="47"/>
                </a:cxn>
                <a:cxn ang="0">
                  <a:pos x="80" y="60"/>
                </a:cxn>
                <a:cxn ang="0">
                  <a:pos x="93" y="71"/>
                </a:cxn>
                <a:cxn ang="0">
                  <a:pos x="105" y="82"/>
                </a:cxn>
                <a:cxn ang="0">
                  <a:pos x="115" y="92"/>
                </a:cxn>
                <a:cxn ang="0">
                  <a:pos x="123" y="101"/>
                </a:cxn>
                <a:cxn ang="0">
                  <a:pos x="129" y="108"/>
                </a:cxn>
                <a:cxn ang="0">
                  <a:pos x="136" y="111"/>
                </a:cxn>
                <a:cxn ang="0">
                  <a:pos x="138" y="111"/>
                </a:cxn>
                <a:cxn ang="0">
                  <a:pos x="141" y="112"/>
                </a:cxn>
                <a:cxn ang="0">
                  <a:pos x="144" y="118"/>
                </a:cxn>
                <a:cxn ang="0">
                  <a:pos x="144" y="122"/>
                </a:cxn>
                <a:cxn ang="0">
                  <a:pos x="142" y="125"/>
                </a:cxn>
                <a:cxn ang="0">
                  <a:pos x="141" y="129"/>
                </a:cxn>
                <a:cxn ang="0">
                  <a:pos x="137" y="138"/>
                </a:cxn>
                <a:cxn ang="0">
                  <a:pos x="134" y="152"/>
                </a:cxn>
                <a:cxn ang="0">
                  <a:pos x="133" y="167"/>
                </a:cxn>
                <a:cxn ang="0">
                  <a:pos x="133" y="171"/>
                </a:cxn>
                <a:cxn ang="0">
                  <a:pos x="130" y="177"/>
                </a:cxn>
                <a:cxn ang="0">
                  <a:pos x="127" y="177"/>
                </a:cxn>
                <a:cxn ang="0">
                  <a:pos x="125" y="175"/>
                </a:cxn>
                <a:cxn ang="0">
                  <a:pos x="121" y="171"/>
                </a:cxn>
                <a:cxn ang="0">
                  <a:pos x="119" y="167"/>
                </a:cxn>
                <a:cxn ang="0">
                  <a:pos x="114" y="162"/>
                </a:cxn>
                <a:cxn ang="0">
                  <a:pos x="103" y="156"/>
                </a:cxn>
                <a:cxn ang="0">
                  <a:pos x="90" y="152"/>
                </a:cxn>
                <a:cxn ang="0">
                  <a:pos x="80" y="148"/>
                </a:cxn>
                <a:cxn ang="0">
                  <a:pos x="73" y="144"/>
                </a:cxn>
                <a:cxn ang="0">
                  <a:pos x="69" y="137"/>
                </a:cxn>
                <a:cxn ang="0">
                  <a:pos x="64" y="123"/>
                </a:cxn>
                <a:cxn ang="0">
                  <a:pos x="62" y="107"/>
                </a:cxn>
                <a:cxn ang="0">
                  <a:pos x="59" y="92"/>
                </a:cxn>
                <a:cxn ang="0">
                  <a:pos x="58" y="81"/>
                </a:cxn>
                <a:cxn ang="0">
                  <a:pos x="55" y="73"/>
                </a:cxn>
                <a:cxn ang="0">
                  <a:pos x="49" y="63"/>
                </a:cxn>
                <a:cxn ang="0">
                  <a:pos x="43" y="54"/>
                </a:cxn>
                <a:cxn ang="0">
                  <a:pos x="36" y="45"/>
                </a:cxn>
                <a:cxn ang="0">
                  <a:pos x="29" y="38"/>
                </a:cxn>
                <a:cxn ang="0">
                  <a:pos x="26" y="34"/>
                </a:cxn>
                <a:cxn ang="0">
                  <a:pos x="18" y="26"/>
                </a:cxn>
                <a:cxn ang="0">
                  <a:pos x="11" y="21"/>
                </a:cxn>
                <a:cxn ang="0">
                  <a:pos x="0" y="7"/>
                </a:cxn>
                <a:cxn ang="0">
                  <a:pos x="0" y="3"/>
                </a:cxn>
                <a:cxn ang="0">
                  <a:pos x="3" y="0"/>
                </a:cxn>
              </a:cxnLst>
              <a:rect l="0" t="0" r="r" b="b"/>
              <a:pathLst>
                <a:path w="144" h="177">
                  <a:moveTo>
                    <a:pt x="3" y="0"/>
                  </a:moveTo>
                  <a:lnTo>
                    <a:pt x="11" y="0"/>
                  </a:lnTo>
                  <a:lnTo>
                    <a:pt x="21" y="4"/>
                  </a:lnTo>
                  <a:lnTo>
                    <a:pt x="30" y="11"/>
                  </a:lnTo>
                  <a:lnTo>
                    <a:pt x="41" y="21"/>
                  </a:lnTo>
                  <a:lnTo>
                    <a:pt x="54" y="32"/>
                  </a:lnTo>
                  <a:lnTo>
                    <a:pt x="67" y="47"/>
                  </a:lnTo>
                  <a:lnTo>
                    <a:pt x="80" y="60"/>
                  </a:lnTo>
                  <a:lnTo>
                    <a:pt x="93" y="71"/>
                  </a:lnTo>
                  <a:lnTo>
                    <a:pt x="105" y="82"/>
                  </a:lnTo>
                  <a:lnTo>
                    <a:pt x="115" y="92"/>
                  </a:lnTo>
                  <a:lnTo>
                    <a:pt x="123" y="101"/>
                  </a:lnTo>
                  <a:lnTo>
                    <a:pt x="129" y="108"/>
                  </a:lnTo>
                  <a:lnTo>
                    <a:pt x="136" y="111"/>
                  </a:lnTo>
                  <a:lnTo>
                    <a:pt x="138" y="111"/>
                  </a:lnTo>
                  <a:lnTo>
                    <a:pt x="141" y="112"/>
                  </a:lnTo>
                  <a:lnTo>
                    <a:pt x="144" y="118"/>
                  </a:lnTo>
                  <a:lnTo>
                    <a:pt x="144" y="122"/>
                  </a:lnTo>
                  <a:lnTo>
                    <a:pt x="142" y="125"/>
                  </a:lnTo>
                  <a:lnTo>
                    <a:pt x="141" y="129"/>
                  </a:lnTo>
                  <a:lnTo>
                    <a:pt x="137" y="138"/>
                  </a:lnTo>
                  <a:lnTo>
                    <a:pt x="134" y="152"/>
                  </a:lnTo>
                  <a:lnTo>
                    <a:pt x="133" y="167"/>
                  </a:lnTo>
                  <a:lnTo>
                    <a:pt x="133" y="171"/>
                  </a:lnTo>
                  <a:lnTo>
                    <a:pt x="130" y="177"/>
                  </a:lnTo>
                  <a:lnTo>
                    <a:pt x="127" y="177"/>
                  </a:lnTo>
                  <a:lnTo>
                    <a:pt x="125" y="175"/>
                  </a:lnTo>
                  <a:lnTo>
                    <a:pt x="121" y="171"/>
                  </a:lnTo>
                  <a:lnTo>
                    <a:pt x="119" y="167"/>
                  </a:lnTo>
                  <a:lnTo>
                    <a:pt x="114" y="162"/>
                  </a:lnTo>
                  <a:lnTo>
                    <a:pt x="103" y="156"/>
                  </a:lnTo>
                  <a:lnTo>
                    <a:pt x="90" y="152"/>
                  </a:lnTo>
                  <a:lnTo>
                    <a:pt x="80" y="148"/>
                  </a:lnTo>
                  <a:lnTo>
                    <a:pt x="73" y="144"/>
                  </a:lnTo>
                  <a:lnTo>
                    <a:pt x="69" y="137"/>
                  </a:lnTo>
                  <a:lnTo>
                    <a:pt x="64" y="123"/>
                  </a:lnTo>
                  <a:lnTo>
                    <a:pt x="62" y="107"/>
                  </a:lnTo>
                  <a:lnTo>
                    <a:pt x="59" y="92"/>
                  </a:lnTo>
                  <a:lnTo>
                    <a:pt x="58" y="81"/>
                  </a:lnTo>
                  <a:lnTo>
                    <a:pt x="55" y="73"/>
                  </a:lnTo>
                  <a:lnTo>
                    <a:pt x="49" y="63"/>
                  </a:lnTo>
                  <a:lnTo>
                    <a:pt x="43" y="54"/>
                  </a:lnTo>
                  <a:lnTo>
                    <a:pt x="36" y="45"/>
                  </a:lnTo>
                  <a:lnTo>
                    <a:pt x="29" y="38"/>
                  </a:lnTo>
                  <a:lnTo>
                    <a:pt x="26" y="34"/>
                  </a:lnTo>
                  <a:lnTo>
                    <a:pt x="18" y="26"/>
                  </a:lnTo>
                  <a:lnTo>
                    <a:pt x="11" y="21"/>
                  </a:lnTo>
                  <a:lnTo>
                    <a:pt x="0" y="7"/>
                  </a:lnTo>
                  <a:lnTo>
                    <a:pt x="0" y="3"/>
                  </a:lnTo>
                  <a:lnTo>
                    <a:pt x="3"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47">
              <a:extLst>
                <a:ext uri="{FF2B5EF4-FFF2-40B4-BE49-F238E27FC236}">
                  <a16:creationId xmlns:a16="http://schemas.microsoft.com/office/drawing/2014/main" id="{D525B5B6-1C1E-4DBF-9CC8-1CD6F2D97BC6}"/>
                </a:ext>
              </a:extLst>
            </p:cNvPr>
            <p:cNvSpPr>
              <a:spLocks/>
            </p:cNvSpPr>
            <p:nvPr/>
          </p:nvSpPr>
          <p:spPr bwMode="auto">
            <a:xfrm>
              <a:off x="6189651" y="3025772"/>
              <a:ext cx="133350" cy="219075"/>
            </a:xfrm>
            <a:custGeom>
              <a:avLst/>
              <a:gdLst/>
              <a:ahLst/>
              <a:cxnLst>
                <a:cxn ang="0">
                  <a:pos x="7" y="0"/>
                </a:cxn>
                <a:cxn ang="0">
                  <a:pos x="9" y="2"/>
                </a:cxn>
                <a:cxn ang="0">
                  <a:pos x="14" y="6"/>
                </a:cxn>
                <a:cxn ang="0">
                  <a:pos x="28" y="23"/>
                </a:cxn>
                <a:cxn ang="0">
                  <a:pos x="32" y="30"/>
                </a:cxn>
                <a:cxn ang="0">
                  <a:pos x="37" y="38"/>
                </a:cxn>
                <a:cxn ang="0">
                  <a:pos x="46" y="46"/>
                </a:cxn>
                <a:cxn ang="0">
                  <a:pos x="54" y="58"/>
                </a:cxn>
                <a:cxn ang="0">
                  <a:pos x="61" y="74"/>
                </a:cxn>
                <a:cxn ang="0">
                  <a:pos x="66" y="87"/>
                </a:cxn>
                <a:cxn ang="0">
                  <a:pos x="72" y="106"/>
                </a:cxn>
                <a:cxn ang="0">
                  <a:pos x="83" y="126"/>
                </a:cxn>
                <a:cxn ang="0">
                  <a:pos x="84" y="128"/>
                </a:cxn>
                <a:cxn ang="0">
                  <a:pos x="80" y="137"/>
                </a:cxn>
                <a:cxn ang="0">
                  <a:pos x="76" y="138"/>
                </a:cxn>
                <a:cxn ang="0">
                  <a:pos x="70" y="135"/>
                </a:cxn>
                <a:cxn ang="0">
                  <a:pos x="63" y="130"/>
                </a:cxn>
                <a:cxn ang="0">
                  <a:pos x="55" y="122"/>
                </a:cxn>
                <a:cxn ang="0">
                  <a:pos x="47" y="115"/>
                </a:cxn>
                <a:cxn ang="0">
                  <a:pos x="42" y="108"/>
                </a:cxn>
                <a:cxn ang="0">
                  <a:pos x="37" y="98"/>
                </a:cxn>
                <a:cxn ang="0">
                  <a:pos x="32" y="85"/>
                </a:cxn>
                <a:cxn ang="0">
                  <a:pos x="26" y="69"/>
                </a:cxn>
                <a:cxn ang="0">
                  <a:pos x="21" y="53"/>
                </a:cxn>
                <a:cxn ang="0">
                  <a:pos x="17" y="42"/>
                </a:cxn>
                <a:cxn ang="0">
                  <a:pos x="14" y="35"/>
                </a:cxn>
                <a:cxn ang="0">
                  <a:pos x="6" y="30"/>
                </a:cxn>
                <a:cxn ang="0">
                  <a:pos x="3" y="27"/>
                </a:cxn>
                <a:cxn ang="0">
                  <a:pos x="0" y="20"/>
                </a:cxn>
                <a:cxn ang="0">
                  <a:pos x="0" y="12"/>
                </a:cxn>
                <a:cxn ang="0">
                  <a:pos x="3" y="4"/>
                </a:cxn>
                <a:cxn ang="0">
                  <a:pos x="7" y="0"/>
                </a:cxn>
              </a:cxnLst>
              <a:rect l="0" t="0" r="r" b="b"/>
              <a:pathLst>
                <a:path w="84" h="138">
                  <a:moveTo>
                    <a:pt x="7" y="0"/>
                  </a:moveTo>
                  <a:lnTo>
                    <a:pt x="9" y="2"/>
                  </a:lnTo>
                  <a:lnTo>
                    <a:pt x="14" y="6"/>
                  </a:lnTo>
                  <a:lnTo>
                    <a:pt x="28" y="23"/>
                  </a:lnTo>
                  <a:lnTo>
                    <a:pt x="32" y="30"/>
                  </a:lnTo>
                  <a:lnTo>
                    <a:pt x="37" y="38"/>
                  </a:lnTo>
                  <a:lnTo>
                    <a:pt x="46" y="46"/>
                  </a:lnTo>
                  <a:lnTo>
                    <a:pt x="54" y="58"/>
                  </a:lnTo>
                  <a:lnTo>
                    <a:pt x="61" y="74"/>
                  </a:lnTo>
                  <a:lnTo>
                    <a:pt x="66" y="87"/>
                  </a:lnTo>
                  <a:lnTo>
                    <a:pt x="72" y="106"/>
                  </a:lnTo>
                  <a:lnTo>
                    <a:pt x="83" y="126"/>
                  </a:lnTo>
                  <a:lnTo>
                    <a:pt x="84" y="128"/>
                  </a:lnTo>
                  <a:lnTo>
                    <a:pt x="80" y="137"/>
                  </a:lnTo>
                  <a:lnTo>
                    <a:pt x="76" y="138"/>
                  </a:lnTo>
                  <a:lnTo>
                    <a:pt x="70" y="135"/>
                  </a:lnTo>
                  <a:lnTo>
                    <a:pt x="63" y="130"/>
                  </a:lnTo>
                  <a:lnTo>
                    <a:pt x="55" y="122"/>
                  </a:lnTo>
                  <a:lnTo>
                    <a:pt x="47" y="115"/>
                  </a:lnTo>
                  <a:lnTo>
                    <a:pt x="42" y="108"/>
                  </a:lnTo>
                  <a:lnTo>
                    <a:pt x="37" y="98"/>
                  </a:lnTo>
                  <a:lnTo>
                    <a:pt x="32" y="85"/>
                  </a:lnTo>
                  <a:lnTo>
                    <a:pt x="26" y="69"/>
                  </a:lnTo>
                  <a:lnTo>
                    <a:pt x="21" y="53"/>
                  </a:lnTo>
                  <a:lnTo>
                    <a:pt x="17" y="42"/>
                  </a:lnTo>
                  <a:lnTo>
                    <a:pt x="14" y="35"/>
                  </a:lnTo>
                  <a:lnTo>
                    <a:pt x="6" y="30"/>
                  </a:lnTo>
                  <a:lnTo>
                    <a:pt x="3" y="27"/>
                  </a:lnTo>
                  <a:lnTo>
                    <a:pt x="0" y="20"/>
                  </a:lnTo>
                  <a:lnTo>
                    <a:pt x="0" y="12"/>
                  </a:lnTo>
                  <a:lnTo>
                    <a:pt x="3" y="4"/>
                  </a:lnTo>
                  <a:lnTo>
                    <a:pt x="7"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8">
              <a:extLst>
                <a:ext uri="{FF2B5EF4-FFF2-40B4-BE49-F238E27FC236}">
                  <a16:creationId xmlns:a16="http://schemas.microsoft.com/office/drawing/2014/main" id="{04DF4F4D-02B5-4D2E-98E0-A3903E50170A}"/>
                </a:ext>
              </a:extLst>
            </p:cNvPr>
            <p:cNvSpPr>
              <a:spLocks/>
            </p:cNvSpPr>
            <p:nvPr/>
          </p:nvSpPr>
          <p:spPr bwMode="auto">
            <a:xfrm>
              <a:off x="6340464" y="3402009"/>
              <a:ext cx="182562" cy="68263"/>
            </a:xfrm>
            <a:custGeom>
              <a:avLst/>
              <a:gdLst/>
              <a:ahLst/>
              <a:cxnLst>
                <a:cxn ang="0">
                  <a:pos x="8" y="0"/>
                </a:cxn>
                <a:cxn ang="0">
                  <a:pos x="11" y="0"/>
                </a:cxn>
                <a:cxn ang="0">
                  <a:pos x="15" y="4"/>
                </a:cxn>
                <a:cxn ang="0">
                  <a:pos x="18" y="8"/>
                </a:cxn>
                <a:cxn ang="0">
                  <a:pos x="22" y="12"/>
                </a:cxn>
                <a:cxn ang="0">
                  <a:pos x="38" y="15"/>
                </a:cxn>
                <a:cxn ang="0">
                  <a:pos x="48" y="17"/>
                </a:cxn>
                <a:cxn ang="0">
                  <a:pos x="52" y="22"/>
                </a:cxn>
                <a:cxn ang="0">
                  <a:pos x="53" y="20"/>
                </a:cxn>
                <a:cxn ang="0">
                  <a:pos x="57" y="17"/>
                </a:cxn>
                <a:cxn ang="0">
                  <a:pos x="65" y="15"/>
                </a:cxn>
                <a:cxn ang="0">
                  <a:pos x="68" y="16"/>
                </a:cxn>
                <a:cxn ang="0">
                  <a:pos x="75" y="17"/>
                </a:cxn>
                <a:cxn ang="0">
                  <a:pos x="91" y="20"/>
                </a:cxn>
                <a:cxn ang="0">
                  <a:pos x="97" y="22"/>
                </a:cxn>
                <a:cxn ang="0">
                  <a:pos x="100" y="23"/>
                </a:cxn>
                <a:cxn ang="0">
                  <a:pos x="104" y="24"/>
                </a:cxn>
                <a:cxn ang="0">
                  <a:pos x="106" y="27"/>
                </a:cxn>
                <a:cxn ang="0">
                  <a:pos x="111" y="30"/>
                </a:cxn>
                <a:cxn ang="0">
                  <a:pos x="113" y="34"/>
                </a:cxn>
                <a:cxn ang="0">
                  <a:pos x="115" y="38"/>
                </a:cxn>
                <a:cxn ang="0">
                  <a:pos x="115" y="41"/>
                </a:cxn>
                <a:cxn ang="0">
                  <a:pos x="112" y="43"/>
                </a:cxn>
                <a:cxn ang="0">
                  <a:pos x="106" y="43"/>
                </a:cxn>
                <a:cxn ang="0">
                  <a:pos x="98" y="42"/>
                </a:cxn>
                <a:cxn ang="0">
                  <a:pos x="89" y="41"/>
                </a:cxn>
                <a:cxn ang="0">
                  <a:pos x="70" y="41"/>
                </a:cxn>
                <a:cxn ang="0">
                  <a:pos x="63" y="37"/>
                </a:cxn>
                <a:cxn ang="0">
                  <a:pos x="55" y="30"/>
                </a:cxn>
                <a:cxn ang="0">
                  <a:pos x="53" y="28"/>
                </a:cxn>
                <a:cxn ang="0">
                  <a:pos x="52" y="26"/>
                </a:cxn>
                <a:cxn ang="0">
                  <a:pos x="49" y="27"/>
                </a:cxn>
                <a:cxn ang="0">
                  <a:pos x="45" y="28"/>
                </a:cxn>
                <a:cxn ang="0">
                  <a:pos x="34" y="31"/>
                </a:cxn>
                <a:cxn ang="0">
                  <a:pos x="23" y="31"/>
                </a:cxn>
                <a:cxn ang="0">
                  <a:pos x="14" y="30"/>
                </a:cxn>
                <a:cxn ang="0">
                  <a:pos x="8" y="27"/>
                </a:cxn>
                <a:cxn ang="0">
                  <a:pos x="5" y="24"/>
                </a:cxn>
                <a:cxn ang="0">
                  <a:pos x="1" y="19"/>
                </a:cxn>
                <a:cxn ang="0">
                  <a:pos x="0" y="12"/>
                </a:cxn>
                <a:cxn ang="0">
                  <a:pos x="3" y="4"/>
                </a:cxn>
                <a:cxn ang="0">
                  <a:pos x="5" y="1"/>
                </a:cxn>
                <a:cxn ang="0">
                  <a:pos x="8" y="0"/>
                </a:cxn>
              </a:cxnLst>
              <a:rect l="0" t="0" r="r" b="b"/>
              <a:pathLst>
                <a:path w="115" h="43">
                  <a:moveTo>
                    <a:pt x="8" y="0"/>
                  </a:moveTo>
                  <a:lnTo>
                    <a:pt x="11" y="0"/>
                  </a:lnTo>
                  <a:lnTo>
                    <a:pt x="15" y="4"/>
                  </a:lnTo>
                  <a:lnTo>
                    <a:pt x="18" y="8"/>
                  </a:lnTo>
                  <a:lnTo>
                    <a:pt x="22" y="12"/>
                  </a:lnTo>
                  <a:lnTo>
                    <a:pt x="38" y="15"/>
                  </a:lnTo>
                  <a:lnTo>
                    <a:pt x="48" y="17"/>
                  </a:lnTo>
                  <a:lnTo>
                    <a:pt x="52" y="22"/>
                  </a:lnTo>
                  <a:lnTo>
                    <a:pt x="53" y="20"/>
                  </a:lnTo>
                  <a:lnTo>
                    <a:pt x="57" y="17"/>
                  </a:lnTo>
                  <a:lnTo>
                    <a:pt x="65" y="15"/>
                  </a:lnTo>
                  <a:lnTo>
                    <a:pt x="68" y="16"/>
                  </a:lnTo>
                  <a:lnTo>
                    <a:pt x="75" y="17"/>
                  </a:lnTo>
                  <a:lnTo>
                    <a:pt x="91" y="20"/>
                  </a:lnTo>
                  <a:lnTo>
                    <a:pt x="97" y="22"/>
                  </a:lnTo>
                  <a:lnTo>
                    <a:pt x="100" y="23"/>
                  </a:lnTo>
                  <a:lnTo>
                    <a:pt x="104" y="24"/>
                  </a:lnTo>
                  <a:lnTo>
                    <a:pt x="106" y="27"/>
                  </a:lnTo>
                  <a:lnTo>
                    <a:pt x="111" y="30"/>
                  </a:lnTo>
                  <a:lnTo>
                    <a:pt x="113" y="34"/>
                  </a:lnTo>
                  <a:lnTo>
                    <a:pt x="115" y="38"/>
                  </a:lnTo>
                  <a:lnTo>
                    <a:pt x="115" y="41"/>
                  </a:lnTo>
                  <a:lnTo>
                    <a:pt x="112" y="43"/>
                  </a:lnTo>
                  <a:lnTo>
                    <a:pt x="106" y="43"/>
                  </a:lnTo>
                  <a:lnTo>
                    <a:pt x="98" y="42"/>
                  </a:lnTo>
                  <a:lnTo>
                    <a:pt x="89" y="41"/>
                  </a:lnTo>
                  <a:lnTo>
                    <a:pt x="70" y="41"/>
                  </a:lnTo>
                  <a:lnTo>
                    <a:pt x="63" y="37"/>
                  </a:lnTo>
                  <a:lnTo>
                    <a:pt x="55" y="30"/>
                  </a:lnTo>
                  <a:lnTo>
                    <a:pt x="53" y="28"/>
                  </a:lnTo>
                  <a:lnTo>
                    <a:pt x="52" y="26"/>
                  </a:lnTo>
                  <a:lnTo>
                    <a:pt x="49" y="27"/>
                  </a:lnTo>
                  <a:lnTo>
                    <a:pt x="45" y="28"/>
                  </a:lnTo>
                  <a:lnTo>
                    <a:pt x="34" y="31"/>
                  </a:lnTo>
                  <a:lnTo>
                    <a:pt x="23" y="31"/>
                  </a:lnTo>
                  <a:lnTo>
                    <a:pt x="14" y="30"/>
                  </a:lnTo>
                  <a:lnTo>
                    <a:pt x="8" y="27"/>
                  </a:lnTo>
                  <a:lnTo>
                    <a:pt x="5" y="24"/>
                  </a:lnTo>
                  <a:lnTo>
                    <a:pt x="1" y="19"/>
                  </a:lnTo>
                  <a:lnTo>
                    <a:pt x="0" y="12"/>
                  </a:lnTo>
                  <a:lnTo>
                    <a:pt x="3" y="4"/>
                  </a:lnTo>
                  <a:lnTo>
                    <a:pt x="5" y="1"/>
                  </a:lnTo>
                  <a:lnTo>
                    <a:pt x="8"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49">
              <a:extLst>
                <a:ext uri="{FF2B5EF4-FFF2-40B4-BE49-F238E27FC236}">
                  <a16:creationId xmlns:a16="http://schemas.microsoft.com/office/drawing/2014/main" id="{E0FB350A-9DC7-4EFE-892D-0F2BC39AE3CD}"/>
                </a:ext>
              </a:extLst>
            </p:cNvPr>
            <p:cNvSpPr>
              <a:spLocks/>
            </p:cNvSpPr>
            <p:nvPr/>
          </p:nvSpPr>
          <p:spPr bwMode="auto">
            <a:xfrm>
              <a:off x="6611927" y="3481384"/>
              <a:ext cx="25400" cy="26988"/>
            </a:xfrm>
            <a:custGeom>
              <a:avLst/>
              <a:gdLst/>
              <a:ahLst/>
              <a:cxnLst>
                <a:cxn ang="0">
                  <a:pos x="2" y="0"/>
                </a:cxn>
                <a:cxn ang="0">
                  <a:pos x="12" y="0"/>
                </a:cxn>
                <a:cxn ang="0">
                  <a:pos x="15" y="3"/>
                </a:cxn>
                <a:cxn ang="0">
                  <a:pos x="16" y="6"/>
                </a:cxn>
                <a:cxn ang="0">
                  <a:pos x="16" y="14"/>
                </a:cxn>
                <a:cxn ang="0">
                  <a:pos x="11" y="17"/>
                </a:cxn>
                <a:cxn ang="0">
                  <a:pos x="5" y="17"/>
                </a:cxn>
                <a:cxn ang="0">
                  <a:pos x="2" y="15"/>
                </a:cxn>
                <a:cxn ang="0">
                  <a:pos x="0" y="10"/>
                </a:cxn>
                <a:cxn ang="0">
                  <a:pos x="0" y="6"/>
                </a:cxn>
                <a:cxn ang="0">
                  <a:pos x="2" y="0"/>
                </a:cxn>
              </a:cxnLst>
              <a:rect l="0" t="0" r="r" b="b"/>
              <a:pathLst>
                <a:path w="16" h="17">
                  <a:moveTo>
                    <a:pt x="2" y="0"/>
                  </a:moveTo>
                  <a:lnTo>
                    <a:pt x="12" y="0"/>
                  </a:lnTo>
                  <a:lnTo>
                    <a:pt x="15" y="3"/>
                  </a:lnTo>
                  <a:lnTo>
                    <a:pt x="16" y="6"/>
                  </a:lnTo>
                  <a:lnTo>
                    <a:pt x="16" y="14"/>
                  </a:lnTo>
                  <a:lnTo>
                    <a:pt x="11" y="17"/>
                  </a:lnTo>
                  <a:lnTo>
                    <a:pt x="5" y="17"/>
                  </a:lnTo>
                  <a:lnTo>
                    <a:pt x="2" y="15"/>
                  </a:lnTo>
                  <a:lnTo>
                    <a:pt x="0" y="10"/>
                  </a:lnTo>
                  <a:lnTo>
                    <a:pt x="0" y="6"/>
                  </a:lnTo>
                  <a:lnTo>
                    <a:pt x="2"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0">
              <a:extLst>
                <a:ext uri="{FF2B5EF4-FFF2-40B4-BE49-F238E27FC236}">
                  <a16:creationId xmlns:a16="http://schemas.microsoft.com/office/drawing/2014/main" id="{7E4F3336-ACBF-4E7F-9EF2-EEB741D8239C}"/>
                </a:ext>
              </a:extLst>
            </p:cNvPr>
            <p:cNvSpPr>
              <a:spLocks/>
            </p:cNvSpPr>
            <p:nvPr/>
          </p:nvSpPr>
          <p:spPr bwMode="auto">
            <a:xfrm>
              <a:off x="6702414" y="3451221"/>
              <a:ext cx="63500" cy="60325"/>
            </a:xfrm>
            <a:custGeom>
              <a:avLst/>
              <a:gdLst/>
              <a:ahLst/>
              <a:cxnLst>
                <a:cxn ang="0">
                  <a:pos x="22" y="0"/>
                </a:cxn>
                <a:cxn ang="0">
                  <a:pos x="28" y="1"/>
                </a:cxn>
                <a:cxn ang="0">
                  <a:pos x="33" y="4"/>
                </a:cxn>
                <a:cxn ang="0">
                  <a:pos x="38" y="10"/>
                </a:cxn>
                <a:cxn ang="0">
                  <a:pos x="40" y="15"/>
                </a:cxn>
                <a:cxn ang="0">
                  <a:pos x="37" y="21"/>
                </a:cxn>
                <a:cxn ang="0">
                  <a:pos x="33" y="23"/>
                </a:cxn>
                <a:cxn ang="0">
                  <a:pos x="30" y="25"/>
                </a:cxn>
                <a:cxn ang="0">
                  <a:pos x="26" y="25"/>
                </a:cxn>
                <a:cxn ang="0">
                  <a:pos x="25" y="26"/>
                </a:cxn>
                <a:cxn ang="0">
                  <a:pos x="23" y="26"/>
                </a:cxn>
                <a:cxn ang="0">
                  <a:pos x="18" y="32"/>
                </a:cxn>
                <a:cxn ang="0">
                  <a:pos x="12" y="36"/>
                </a:cxn>
                <a:cxn ang="0">
                  <a:pos x="7" y="38"/>
                </a:cxn>
                <a:cxn ang="0">
                  <a:pos x="3" y="38"/>
                </a:cxn>
                <a:cxn ang="0">
                  <a:pos x="0" y="34"/>
                </a:cxn>
                <a:cxn ang="0">
                  <a:pos x="3" y="25"/>
                </a:cxn>
                <a:cxn ang="0">
                  <a:pos x="8" y="15"/>
                </a:cxn>
                <a:cxn ang="0">
                  <a:pos x="17" y="4"/>
                </a:cxn>
                <a:cxn ang="0">
                  <a:pos x="22" y="0"/>
                </a:cxn>
              </a:cxnLst>
              <a:rect l="0" t="0" r="r" b="b"/>
              <a:pathLst>
                <a:path w="40" h="38">
                  <a:moveTo>
                    <a:pt x="22" y="0"/>
                  </a:moveTo>
                  <a:lnTo>
                    <a:pt x="28" y="1"/>
                  </a:lnTo>
                  <a:lnTo>
                    <a:pt x="33" y="4"/>
                  </a:lnTo>
                  <a:lnTo>
                    <a:pt x="38" y="10"/>
                  </a:lnTo>
                  <a:lnTo>
                    <a:pt x="40" y="15"/>
                  </a:lnTo>
                  <a:lnTo>
                    <a:pt x="37" y="21"/>
                  </a:lnTo>
                  <a:lnTo>
                    <a:pt x="33" y="23"/>
                  </a:lnTo>
                  <a:lnTo>
                    <a:pt x="30" y="25"/>
                  </a:lnTo>
                  <a:lnTo>
                    <a:pt x="26" y="25"/>
                  </a:lnTo>
                  <a:lnTo>
                    <a:pt x="25" y="26"/>
                  </a:lnTo>
                  <a:lnTo>
                    <a:pt x="23" y="26"/>
                  </a:lnTo>
                  <a:lnTo>
                    <a:pt x="18" y="32"/>
                  </a:lnTo>
                  <a:lnTo>
                    <a:pt x="12" y="36"/>
                  </a:lnTo>
                  <a:lnTo>
                    <a:pt x="7" y="38"/>
                  </a:lnTo>
                  <a:lnTo>
                    <a:pt x="3" y="38"/>
                  </a:lnTo>
                  <a:lnTo>
                    <a:pt x="0" y="34"/>
                  </a:lnTo>
                  <a:lnTo>
                    <a:pt x="3" y="25"/>
                  </a:lnTo>
                  <a:lnTo>
                    <a:pt x="8" y="15"/>
                  </a:lnTo>
                  <a:lnTo>
                    <a:pt x="17" y="4"/>
                  </a:lnTo>
                  <a:lnTo>
                    <a:pt x="22"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1">
              <a:extLst>
                <a:ext uri="{FF2B5EF4-FFF2-40B4-BE49-F238E27FC236}">
                  <a16:creationId xmlns:a16="http://schemas.microsoft.com/office/drawing/2014/main" id="{A554FC85-D734-4A3D-A557-577FC5220A83}"/>
                </a:ext>
              </a:extLst>
            </p:cNvPr>
            <p:cNvSpPr>
              <a:spLocks/>
            </p:cNvSpPr>
            <p:nvPr/>
          </p:nvSpPr>
          <p:spPr bwMode="auto">
            <a:xfrm>
              <a:off x="6605577" y="3279771"/>
              <a:ext cx="95250" cy="112713"/>
            </a:xfrm>
            <a:custGeom>
              <a:avLst/>
              <a:gdLst/>
              <a:ahLst/>
              <a:cxnLst>
                <a:cxn ang="0">
                  <a:pos x="13" y="0"/>
                </a:cxn>
                <a:cxn ang="0">
                  <a:pos x="15" y="0"/>
                </a:cxn>
                <a:cxn ang="0">
                  <a:pos x="16" y="1"/>
                </a:cxn>
                <a:cxn ang="0">
                  <a:pos x="19" y="3"/>
                </a:cxn>
                <a:cxn ang="0">
                  <a:pos x="23" y="4"/>
                </a:cxn>
                <a:cxn ang="0">
                  <a:pos x="30" y="4"/>
                </a:cxn>
                <a:cxn ang="0">
                  <a:pos x="37" y="3"/>
                </a:cxn>
                <a:cxn ang="0">
                  <a:pos x="54" y="3"/>
                </a:cxn>
                <a:cxn ang="0">
                  <a:pos x="60" y="7"/>
                </a:cxn>
                <a:cxn ang="0">
                  <a:pos x="60" y="14"/>
                </a:cxn>
                <a:cxn ang="0">
                  <a:pos x="57" y="16"/>
                </a:cxn>
                <a:cxn ang="0">
                  <a:pos x="53" y="18"/>
                </a:cxn>
                <a:cxn ang="0">
                  <a:pos x="48" y="19"/>
                </a:cxn>
                <a:cxn ang="0">
                  <a:pos x="34" y="19"/>
                </a:cxn>
                <a:cxn ang="0">
                  <a:pos x="34" y="20"/>
                </a:cxn>
                <a:cxn ang="0">
                  <a:pos x="35" y="23"/>
                </a:cxn>
                <a:cxn ang="0">
                  <a:pos x="42" y="30"/>
                </a:cxn>
                <a:cxn ang="0">
                  <a:pos x="46" y="33"/>
                </a:cxn>
                <a:cxn ang="0">
                  <a:pos x="52" y="40"/>
                </a:cxn>
                <a:cxn ang="0">
                  <a:pos x="56" y="49"/>
                </a:cxn>
                <a:cxn ang="0">
                  <a:pos x="58" y="60"/>
                </a:cxn>
                <a:cxn ang="0">
                  <a:pos x="60" y="68"/>
                </a:cxn>
                <a:cxn ang="0">
                  <a:pos x="60" y="71"/>
                </a:cxn>
                <a:cxn ang="0">
                  <a:pos x="57" y="71"/>
                </a:cxn>
                <a:cxn ang="0">
                  <a:pos x="52" y="70"/>
                </a:cxn>
                <a:cxn ang="0">
                  <a:pos x="45" y="67"/>
                </a:cxn>
                <a:cxn ang="0">
                  <a:pos x="38" y="60"/>
                </a:cxn>
                <a:cxn ang="0">
                  <a:pos x="34" y="53"/>
                </a:cxn>
                <a:cxn ang="0">
                  <a:pos x="32" y="48"/>
                </a:cxn>
                <a:cxn ang="0">
                  <a:pos x="32" y="42"/>
                </a:cxn>
                <a:cxn ang="0">
                  <a:pos x="31" y="37"/>
                </a:cxn>
                <a:cxn ang="0">
                  <a:pos x="28" y="36"/>
                </a:cxn>
                <a:cxn ang="0">
                  <a:pos x="24" y="37"/>
                </a:cxn>
                <a:cxn ang="0">
                  <a:pos x="19" y="42"/>
                </a:cxn>
                <a:cxn ang="0">
                  <a:pos x="12" y="46"/>
                </a:cxn>
                <a:cxn ang="0">
                  <a:pos x="6" y="51"/>
                </a:cxn>
                <a:cxn ang="0">
                  <a:pos x="2" y="49"/>
                </a:cxn>
                <a:cxn ang="0">
                  <a:pos x="0" y="44"/>
                </a:cxn>
                <a:cxn ang="0">
                  <a:pos x="0" y="37"/>
                </a:cxn>
                <a:cxn ang="0">
                  <a:pos x="2" y="30"/>
                </a:cxn>
                <a:cxn ang="0">
                  <a:pos x="5" y="20"/>
                </a:cxn>
                <a:cxn ang="0">
                  <a:pos x="6" y="14"/>
                </a:cxn>
                <a:cxn ang="0">
                  <a:pos x="8" y="8"/>
                </a:cxn>
                <a:cxn ang="0">
                  <a:pos x="8" y="5"/>
                </a:cxn>
                <a:cxn ang="0">
                  <a:pos x="11" y="1"/>
                </a:cxn>
                <a:cxn ang="0">
                  <a:pos x="13" y="0"/>
                </a:cxn>
              </a:cxnLst>
              <a:rect l="0" t="0" r="r" b="b"/>
              <a:pathLst>
                <a:path w="60" h="71">
                  <a:moveTo>
                    <a:pt x="13" y="0"/>
                  </a:moveTo>
                  <a:lnTo>
                    <a:pt x="15" y="0"/>
                  </a:lnTo>
                  <a:lnTo>
                    <a:pt x="16" y="1"/>
                  </a:lnTo>
                  <a:lnTo>
                    <a:pt x="19" y="3"/>
                  </a:lnTo>
                  <a:lnTo>
                    <a:pt x="23" y="4"/>
                  </a:lnTo>
                  <a:lnTo>
                    <a:pt x="30" y="4"/>
                  </a:lnTo>
                  <a:lnTo>
                    <a:pt x="37" y="3"/>
                  </a:lnTo>
                  <a:lnTo>
                    <a:pt x="54" y="3"/>
                  </a:lnTo>
                  <a:lnTo>
                    <a:pt x="60" y="7"/>
                  </a:lnTo>
                  <a:lnTo>
                    <a:pt x="60" y="14"/>
                  </a:lnTo>
                  <a:lnTo>
                    <a:pt x="57" y="16"/>
                  </a:lnTo>
                  <a:lnTo>
                    <a:pt x="53" y="18"/>
                  </a:lnTo>
                  <a:lnTo>
                    <a:pt x="48" y="19"/>
                  </a:lnTo>
                  <a:lnTo>
                    <a:pt x="34" y="19"/>
                  </a:lnTo>
                  <a:lnTo>
                    <a:pt x="34" y="20"/>
                  </a:lnTo>
                  <a:lnTo>
                    <a:pt x="35" y="23"/>
                  </a:lnTo>
                  <a:lnTo>
                    <a:pt x="42" y="30"/>
                  </a:lnTo>
                  <a:lnTo>
                    <a:pt x="46" y="33"/>
                  </a:lnTo>
                  <a:lnTo>
                    <a:pt x="52" y="40"/>
                  </a:lnTo>
                  <a:lnTo>
                    <a:pt x="56" y="49"/>
                  </a:lnTo>
                  <a:lnTo>
                    <a:pt x="58" y="60"/>
                  </a:lnTo>
                  <a:lnTo>
                    <a:pt x="60" y="68"/>
                  </a:lnTo>
                  <a:lnTo>
                    <a:pt x="60" y="71"/>
                  </a:lnTo>
                  <a:lnTo>
                    <a:pt x="57" y="71"/>
                  </a:lnTo>
                  <a:lnTo>
                    <a:pt x="52" y="70"/>
                  </a:lnTo>
                  <a:lnTo>
                    <a:pt x="45" y="67"/>
                  </a:lnTo>
                  <a:lnTo>
                    <a:pt x="38" y="60"/>
                  </a:lnTo>
                  <a:lnTo>
                    <a:pt x="34" y="53"/>
                  </a:lnTo>
                  <a:lnTo>
                    <a:pt x="32" y="48"/>
                  </a:lnTo>
                  <a:lnTo>
                    <a:pt x="32" y="42"/>
                  </a:lnTo>
                  <a:lnTo>
                    <a:pt x="31" y="37"/>
                  </a:lnTo>
                  <a:lnTo>
                    <a:pt x="28" y="36"/>
                  </a:lnTo>
                  <a:lnTo>
                    <a:pt x="24" y="37"/>
                  </a:lnTo>
                  <a:lnTo>
                    <a:pt x="19" y="42"/>
                  </a:lnTo>
                  <a:lnTo>
                    <a:pt x="12" y="46"/>
                  </a:lnTo>
                  <a:lnTo>
                    <a:pt x="6" y="51"/>
                  </a:lnTo>
                  <a:lnTo>
                    <a:pt x="2" y="49"/>
                  </a:lnTo>
                  <a:lnTo>
                    <a:pt x="0" y="44"/>
                  </a:lnTo>
                  <a:lnTo>
                    <a:pt x="0" y="37"/>
                  </a:lnTo>
                  <a:lnTo>
                    <a:pt x="2" y="30"/>
                  </a:lnTo>
                  <a:lnTo>
                    <a:pt x="5" y="20"/>
                  </a:lnTo>
                  <a:lnTo>
                    <a:pt x="6" y="14"/>
                  </a:lnTo>
                  <a:lnTo>
                    <a:pt x="8" y="8"/>
                  </a:lnTo>
                  <a:lnTo>
                    <a:pt x="8" y="5"/>
                  </a:lnTo>
                  <a:lnTo>
                    <a:pt x="11" y="1"/>
                  </a:lnTo>
                  <a:lnTo>
                    <a:pt x="13"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2">
              <a:extLst>
                <a:ext uri="{FF2B5EF4-FFF2-40B4-BE49-F238E27FC236}">
                  <a16:creationId xmlns:a16="http://schemas.microsoft.com/office/drawing/2014/main" id="{44091CFF-B657-46A1-8036-ED090C4FA29B}"/>
                </a:ext>
              </a:extLst>
            </p:cNvPr>
            <p:cNvSpPr>
              <a:spLocks/>
            </p:cNvSpPr>
            <p:nvPr/>
          </p:nvSpPr>
          <p:spPr bwMode="auto">
            <a:xfrm>
              <a:off x="6630977" y="3228971"/>
              <a:ext cx="104775" cy="34925"/>
            </a:xfrm>
            <a:custGeom>
              <a:avLst/>
              <a:gdLst/>
              <a:ahLst/>
              <a:cxnLst>
                <a:cxn ang="0">
                  <a:pos x="64" y="0"/>
                </a:cxn>
                <a:cxn ang="0">
                  <a:pos x="66" y="2"/>
                </a:cxn>
                <a:cxn ang="0">
                  <a:pos x="66" y="3"/>
                </a:cxn>
                <a:cxn ang="0">
                  <a:pos x="62" y="11"/>
                </a:cxn>
                <a:cxn ang="0">
                  <a:pos x="57" y="15"/>
                </a:cxn>
                <a:cxn ang="0">
                  <a:pos x="55" y="17"/>
                </a:cxn>
                <a:cxn ang="0">
                  <a:pos x="48" y="17"/>
                </a:cxn>
                <a:cxn ang="0">
                  <a:pos x="37" y="20"/>
                </a:cxn>
                <a:cxn ang="0">
                  <a:pos x="25" y="21"/>
                </a:cxn>
                <a:cxn ang="0">
                  <a:pos x="14" y="22"/>
                </a:cxn>
                <a:cxn ang="0">
                  <a:pos x="8" y="22"/>
                </a:cxn>
                <a:cxn ang="0">
                  <a:pos x="3" y="20"/>
                </a:cxn>
                <a:cxn ang="0">
                  <a:pos x="0" y="17"/>
                </a:cxn>
                <a:cxn ang="0">
                  <a:pos x="0" y="14"/>
                </a:cxn>
                <a:cxn ang="0">
                  <a:pos x="1" y="10"/>
                </a:cxn>
                <a:cxn ang="0">
                  <a:pos x="4" y="6"/>
                </a:cxn>
                <a:cxn ang="0">
                  <a:pos x="7" y="6"/>
                </a:cxn>
                <a:cxn ang="0">
                  <a:pos x="14" y="7"/>
                </a:cxn>
                <a:cxn ang="0">
                  <a:pos x="22" y="9"/>
                </a:cxn>
                <a:cxn ang="0">
                  <a:pos x="26" y="9"/>
                </a:cxn>
                <a:cxn ang="0">
                  <a:pos x="30" y="7"/>
                </a:cxn>
                <a:cxn ang="0">
                  <a:pos x="40" y="4"/>
                </a:cxn>
                <a:cxn ang="0">
                  <a:pos x="59" y="2"/>
                </a:cxn>
                <a:cxn ang="0">
                  <a:pos x="64" y="0"/>
                </a:cxn>
              </a:cxnLst>
              <a:rect l="0" t="0" r="r" b="b"/>
              <a:pathLst>
                <a:path w="66" h="22">
                  <a:moveTo>
                    <a:pt x="64" y="0"/>
                  </a:moveTo>
                  <a:lnTo>
                    <a:pt x="66" y="2"/>
                  </a:lnTo>
                  <a:lnTo>
                    <a:pt x="66" y="3"/>
                  </a:lnTo>
                  <a:lnTo>
                    <a:pt x="62" y="11"/>
                  </a:lnTo>
                  <a:lnTo>
                    <a:pt x="57" y="15"/>
                  </a:lnTo>
                  <a:lnTo>
                    <a:pt x="55" y="17"/>
                  </a:lnTo>
                  <a:lnTo>
                    <a:pt x="48" y="17"/>
                  </a:lnTo>
                  <a:lnTo>
                    <a:pt x="37" y="20"/>
                  </a:lnTo>
                  <a:lnTo>
                    <a:pt x="25" y="21"/>
                  </a:lnTo>
                  <a:lnTo>
                    <a:pt x="14" y="22"/>
                  </a:lnTo>
                  <a:lnTo>
                    <a:pt x="8" y="22"/>
                  </a:lnTo>
                  <a:lnTo>
                    <a:pt x="3" y="20"/>
                  </a:lnTo>
                  <a:lnTo>
                    <a:pt x="0" y="17"/>
                  </a:lnTo>
                  <a:lnTo>
                    <a:pt x="0" y="14"/>
                  </a:lnTo>
                  <a:lnTo>
                    <a:pt x="1" y="10"/>
                  </a:lnTo>
                  <a:lnTo>
                    <a:pt x="4" y="6"/>
                  </a:lnTo>
                  <a:lnTo>
                    <a:pt x="7" y="6"/>
                  </a:lnTo>
                  <a:lnTo>
                    <a:pt x="14" y="7"/>
                  </a:lnTo>
                  <a:lnTo>
                    <a:pt x="22" y="9"/>
                  </a:lnTo>
                  <a:lnTo>
                    <a:pt x="26" y="9"/>
                  </a:lnTo>
                  <a:lnTo>
                    <a:pt x="30" y="7"/>
                  </a:lnTo>
                  <a:lnTo>
                    <a:pt x="40" y="4"/>
                  </a:lnTo>
                  <a:lnTo>
                    <a:pt x="59" y="2"/>
                  </a:lnTo>
                  <a:lnTo>
                    <a:pt x="64"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3">
              <a:extLst>
                <a:ext uri="{FF2B5EF4-FFF2-40B4-BE49-F238E27FC236}">
                  <a16:creationId xmlns:a16="http://schemas.microsoft.com/office/drawing/2014/main" id="{EF775F82-193E-4637-BD17-08F8D7C778E2}"/>
                </a:ext>
              </a:extLst>
            </p:cNvPr>
            <p:cNvSpPr>
              <a:spLocks/>
            </p:cNvSpPr>
            <p:nvPr/>
          </p:nvSpPr>
          <p:spPr bwMode="auto">
            <a:xfrm>
              <a:off x="6780202" y="3209922"/>
              <a:ext cx="34925" cy="74613"/>
            </a:xfrm>
            <a:custGeom>
              <a:avLst/>
              <a:gdLst/>
              <a:ahLst/>
              <a:cxnLst>
                <a:cxn ang="0">
                  <a:pos x="15" y="0"/>
                </a:cxn>
                <a:cxn ang="0">
                  <a:pos x="20" y="0"/>
                </a:cxn>
                <a:cxn ang="0">
                  <a:pos x="22" y="6"/>
                </a:cxn>
                <a:cxn ang="0">
                  <a:pos x="21" y="15"/>
                </a:cxn>
                <a:cxn ang="0">
                  <a:pos x="20" y="26"/>
                </a:cxn>
                <a:cxn ang="0">
                  <a:pos x="15" y="37"/>
                </a:cxn>
                <a:cxn ang="0">
                  <a:pos x="10" y="44"/>
                </a:cxn>
                <a:cxn ang="0">
                  <a:pos x="5" y="47"/>
                </a:cxn>
                <a:cxn ang="0">
                  <a:pos x="0" y="43"/>
                </a:cxn>
                <a:cxn ang="0">
                  <a:pos x="0" y="34"/>
                </a:cxn>
                <a:cxn ang="0">
                  <a:pos x="2" y="25"/>
                </a:cxn>
                <a:cxn ang="0">
                  <a:pos x="10" y="6"/>
                </a:cxn>
                <a:cxn ang="0">
                  <a:pos x="15" y="0"/>
                </a:cxn>
              </a:cxnLst>
              <a:rect l="0" t="0" r="r" b="b"/>
              <a:pathLst>
                <a:path w="22" h="47">
                  <a:moveTo>
                    <a:pt x="15" y="0"/>
                  </a:moveTo>
                  <a:lnTo>
                    <a:pt x="20" y="0"/>
                  </a:lnTo>
                  <a:lnTo>
                    <a:pt x="22" y="6"/>
                  </a:lnTo>
                  <a:lnTo>
                    <a:pt x="21" y="15"/>
                  </a:lnTo>
                  <a:lnTo>
                    <a:pt x="20" y="26"/>
                  </a:lnTo>
                  <a:lnTo>
                    <a:pt x="15" y="37"/>
                  </a:lnTo>
                  <a:lnTo>
                    <a:pt x="10" y="44"/>
                  </a:lnTo>
                  <a:lnTo>
                    <a:pt x="5" y="47"/>
                  </a:lnTo>
                  <a:lnTo>
                    <a:pt x="0" y="43"/>
                  </a:lnTo>
                  <a:lnTo>
                    <a:pt x="0" y="34"/>
                  </a:lnTo>
                  <a:lnTo>
                    <a:pt x="2" y="25"/>
                  </a:lnTo>
                  <a:lnTo>
                    <a:pt x="10" y="6"/>
                  </a:lnTo>
                  <a:lnTo>
                    <a:pt x="15"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4">
              <a:extLst>
                <a:ext uri="{FF2B5EF4-FFF2-40B4-BE49-F238E27FC236}">
                  <a16:creationId xmlns:a16="http://schemas.microsoft.com/office/drawing/2014/main" id="{C414CF3E-3550-437C-8195-4E786C151DC7}"/>
                </a:ext>
              </a:extLst>
            </p:cNvPr>
            <p:cNvSpPr>
              <a:spLocks/>
            </p:cNvSpPr>
            <p:nvPr/>
          </p:nvSpPr>
          <p:spPr bwMode="auto">
            <a:xfrm>
              <a:off x="6410311" y="3098796"/>
              <a:ext cx="198438" cy="257174"/>
            </a:xfrm>
            <a:custGeom>
              <a:avLst/>
              <a:gdLst/>
              <a:ahLst/>
              <a:cxnLst>
                <a:cxn ang="0">
                  <a:pos x="105" y="0"/>
                </a:cxn>
                <a:cxn ang="0">
                  <a:pos x="106" y="17"/>
                </a:cxn>
                <a:cxn ang="0">
                  <a:pos x="114" y="28"/>
                </a:cxn>
                <a:cxn ang="0">
                  <a:pos x="124" y="25"/>
                </a:cxn>
                <a:cxn ang="0">
                  <a:pos x="125" y="29"/>
                </a:cxn>
                <a:cxn ang="0">
                  <a:pos x="113" y="40"/>
                </a:cxn>
                <a:cxn ang="0">
                  <a:pos x="106" y="49"/>
                </a:cxn>
                <a:cxn ang="0">
                  <a:pos x="113" y="67"/>
                </a:cxn>
                <a:cxn ang="0">
                  <a:pos x="119" y="89"/>
                </a:cxn>
                <a:cxn ang="0">
                  <a:pos x="110" y="104"/>
                </a:cxn>
                <a:cxn ang="0">
                  <a:pos x="97" y="122"/>
                </a:cxn>
                <a:cxn ang="0">
                  <a:pos x="93" y="144"/>
                </a:cxn>
                <a:cxn ang="0">
                  <a:pos x="93" y="159"/>
                </a:cxn>
                <a:cxn ang="0">
                  <a:pos x="78" y="162"/>
                </a:cxn>
                <a:cxn ang="0">
                  <a:pos x="62" y="159"/>
                </a:cxn>
                <a:cxn ang="0">
                  <a:pos x="39" y="156"/>
                </a:cxn>
                <a:cxn ang="0">
                  <a:pos x="24" y="148"/>
                </a:cxn>
                <a:cxn ang="0">
                  <a:pos x="6" y="123"/>
                </a:cxn>
                <a:cxn ang="0">
                  <a:pos x="0" y="93"/>
                </a:cxn>
                <a:cxn ang="0">
                  <a:pos x="1" y="74"/>
                </a:cxn>
                <a:cxn ang="0">
                  <a:pos x="5" y="73"/>
                </a:cxn>
                <a:cxn ang="0">
                  <a:pos x="9" y="76"/>
                </a:cxn>
                <a:cxn ang="0">
                  <a:pos x="17" y="81"/>
                </a:cxn>
                <a:cxn ang="0">
                  <a:pos x="20" y="82"/>
                </a:cxn>
                <a:cxn ang="0">
                  <a:pos x="24" y="73"/>
                </a:cxn>
                <a:cxn ang="0">
                  <a:pos x="28" y="66"/>
                </a:cxn>
                <a:cxn ang="0">
                  <a:pos x="35" y="62"/>
                </a:cxn>
                <a:cxn ang="0">
                  <a:pos x="45" y="58"/>
                </a:cxn>
                <a:cxn ang="0">
                  <a:pos x="52" y="54"/>
                </a:cxn>
                <a:cxn ang="0">
                  <a:pos x="57" y="44"/>
                </a:cxn>
                <a:cxn ang="0">
                  <a:pos x="68" y="32"/>
                </a:cxn>
                <a:cxn ang="0">
                  <a:pos x="83" y="30"/>
                </a:cxn>
                <a:cxn ang="0">
                  <a:pos x="88" y="29"/>
                </a:cxn>
                <a:cxn ang="0">
                  <a:pos x="90" y="26"/>
                </a:cxn>
                <a:cxn ang="0">
                  <a:pos x="88" y="22"/>
                </a:cxn>
                <a:cxn ang="0">
                  <a:pos x="87" y="11"/>
                </a:cxn>
                <a:cxn ang="0">
                  <a:pos x="91" y="6"/>
                </a:cxn>
                <a:cxn ang="0">
                  <a:pos x="98" y="0"/>
                </a:cxn>
              </a:cxnLst>
              <a:rect l="0" t="0" r="r" b="b"/>
              <a:pathLst>
                <a:path w="125" h="162">
                  <a:moveTo>
                    <a:pt x="98" y="0"/>
                  </a:moveTo>
                  <a:lnTo>
                    <a:pt x="105" y="0"/>
                  </a:lnTo>
                  <a:lnTo>
                    <a:pt x="105" y="3"/>
                  </a:lnTo>
                  <a:lnTo>
                    <a:pt x="106" y="17"/>
                  </a:lnTo>
                  <a:lnTo>
                    <a:pt x="110" y="25"/>
                  </a:lnTo>
                  <a:lnTo>
                    <a:pt x="114" y="28"/>
                  </a:lnTo>
                  <a:lnTo>
                    <a:pt x="119" y="28"/>
                  </a:lnTo>
                  <a:lnTo>
                    <a:pt x="124" y="25"/>
                  </a:lnTo>
                  <a:lnTo>
                    <a:pt x="125" y="26"/>
                  </a:lnTo>
                  <a:lnTo>
                    <a:pt x="125" y="29"/>
                  </a:lnTo>
                  <a:lnTo>
                    <a:pt x="117" y="37"/>
                  </a:lnTo>
                  <a:lnTo>
                    <a:pt x="113" y="40"/>
                  </a:lnTo>
                  <a:lnTo>
                    <a:pt x="109" y="44"/>
                  </a:lnTo>
                  <a:lnTo>
                    <a:pt x="106" y="49"/>
                  </a:lnTo>
                  <a:lnTo>
                    <a:pt x="109" y="58"/>
                  </a:lnTo>
                  <a:lnTo>
                    <a:pt x="113" y="67"/>
                  </a:lnTo>
                  <a:lnTo>
                    <a:pt x="117" y="78"/>
                  </a:lnTo>
                  <a:lnTo>
                    <a:pt x="119" y="89"/>
                  </a:lnTo>
                  <a:lnTo>
                    <a:pt x="116" y="97"/>
                  </a:lnTo>
                  <a:lnTo>
                    <a:pt x="110" y="104"/>
                  </a:lnTo>
                  <a:lnTo>
                    <a:pt x="102" y="113"/>
                  </a:lnTo>
                  <a:lnTo>
                    <a:pt x="97" y="122"/>
                  </a:lnTo>
                  <a:lnTo>
                    <a:pt x="94" y="133"/>
                  </a:lnTo>
                  <a:lnTo>
                    <a:pt x="93" y="144"/>
                  </a:lnTo>
                  <a:lnTo>
                    <a:pt x="94" y="154"/>
                  </a:lnTo>
                  <a:lnTo>
                    <a:pt x="93" y="159"/>
                  </a:lnTo>
                  <a:lnTo>
                    <a:pt x="86" y="160"/>
                  </a:lnTo>
                  <a:lnTo>
                    <a:pt x="78" y="162"/>
                  </a:lnTo>
                  <a:lnTo>
                    <a:pt x="69" y="160"/>
                  </a:lnTo>
                  <a:lnTo>
                    <a:pt x="62" y="159"/>
                  </a:lnTo>
                  <a:lnTo>
                    <a:pt x="50" y="156"/>
                  </a:lnTo>
                  <a:lnTo>
                    <a:pt x="39" y="156"/>
                  </a:lnTo>
                  <a:lnTo>
                    <a:pt x="32" y="154"/>
                  </a:lnTo>
                  <a:lnTo>
                    <a:pt x="24" y="148"/>
                  </a:lnTo>
                  <a:lnTo>
                    <a:pt x="15" y="137"/>
                  </a:lnTo>
                  <a:lnTo>
                    <a:pt x="6" y="123"/>
                  </a:lnTo>
                  <a:lnTo>
                    <a:pt x="2" y="108"/>
                  </a:lnTo>
                  <a:lnTo>
                    <a:pt x="0" y="93"/>
                  </a:lnTo>
                  <a:lnTo>
                    <a:pt x="0" y="81"/>
                  </a:lnTo>
                  <a:lnTo>
                    <a:pt x="1" y="74"/>
                  </a:lnTo>
                  <a:lnTo>
                    <a:pt x="2" y="73"/>
                  </a:lnTo>
                  <a:lnTo>
                    <a:pt x="5" y="73"/>
                  </a:lnTo>
                  <a:lnTo>
                    <a:pt x="6" y="74"/>
                  </a:lnTo>
                  <a:lnTo>
                    <a:pt x="9" y="76"/>
                  </a:lnTo>
                  <a:lnTo>
                    <a:pt x="12" y="78"/>
                  </a:lnTo>
                  <a:lnTo>
                    <a:pt x="17" y="81"/>
                  </a:lnTo>
                  <a:lnTo>
                    <a:pt x="19" y="82"/>
                  </a:lnTo>
                  <a:lnTo>
                    <a:pt x="20" y="82"/>
                  </a:lnTo>
                  <a:lnTo>
                    <a:pt x="21" y="81"/>
                  </a:lnTo>
                  <a:lnTo>
                    <a:pt x="24" y="73"/>
                  </a:lnTo>
                  <a:lnTo>
                    <a:pt x="27" y="70"/>
                  </a:lnTo>
                  <a:lnTo>
                    <a:pt x="28" y="66"/>
                  </a:lnTo>
                  <a:lnTo>
                    <a:pt x="31" y="63"/>
                  </a:lnTo>
                  <a:lnTo>
                    <a:pt x="35" y="62"/>
                  </a:lnTo>
                  <a:lnTo>
                    <a:pt x="41" y="60"/>
                  </a:lnTo>
                  <a:lnTo>
                    <a:pt x="45" y="58"/>
                  </a:lnTo>
                  <a:lnTo>
                    <a:pt x="49" y="56"/>
                  </a:lnTo>
                  <a:lnTo>
                    <a:pt x="52" y="54"/>
                  </a:lnTo>
                  <a:lnTo>
                    <a:pt x="54" y="49"/>
                  </a:lnTo>
                  <a:lnTo>
                    <a:pt x="57" y="44"/>
                  </a:lnTo>
                  <a:lnTo>
                    <a:pt x="61" y="37"/>
                  </a:lnTo>
                  <a:lnTo>
                    <a:pt x="68" y="32"/>
                  </a:lnTo>
                  <a:lnTo>
                    <a:pt x="78" y="30"/>
                  </a:lnTo>
                  <a:lnTo>
                    <a:pt x="83" y="30"/>
                  </a:lnTo>
                  <a:lnTo>
                    <a:pt x="86" y="29"/>
                  </a:lnTo>
                  <a:lnTo>
                    <a:pt x="88" y="29"/>
                  </a:lnTo>
                  <a:lnTo>
                    <a:pt x="90" y="28"/>
                  </a:lnTo>
                  <a:lnTo>
                    <a:pt x="90" y="26"/>
                  </a:lnTo>
                  <a:lnTo>
                    <a:pt x="88" y="23"/>
                  </a:lnTo>
                  <a:lnTo>
                    <a:pt x="88" y="22"/>
                  </a:lnTo>
                  <a:lnTo>
                    <a:pt x="87" y="19"/>
                  </a:lnTo>
                  <a:lnTo>
                    <a:pt x="87" y="11"/>
                  </a:lnTo>
                  <a:lnTo>
                    <a:pt x="88" y="8"/>
                  </a:lnTo>
                  <a:lnTo>
                    <a:pt x="91" y="6"/>
                  </a:lnTo>
                  <a:lnTo>
                    <a:pt x="94" y="4"/>
                  </a:lnTo>
                  <a:lnTo>
                    <a:pt x="98"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55">
              <a:extLst>
                <a:ext uri="{FF2B5EF4-FFF2-40B4-BE49-F238E27FC236}">
                  <a16:creationId xmlns:a16="http://schemas.microsoft.com/office/drawing/2014/main" id="{0B97D8B6-AE47-40DF-9C90-8874C92EA06D}"/>
                </a:ext>
              </a:extLst>
            </p:cNvPr>
            <p:cNvSpPr>
              <a:spLocks/>
            </p:cNvSpPr>
            <p:nvPr/>
          </p:nvSpPr>
          <p:spPr bwMode="auto">
            <a:xfrm>
              <a:off x="6618277" y="2817808"/>
              <a:ext cx="100013" cy="185738"/>
            </a:xfrm>
            <a:custGeom>
              <a:avLst/>
              <a:gdLst/>
              <a:ahLst/>
              <a:cxnLst>
                <a:cxn ang="0">
                  <a:pos x="27" y="0"/>
                </a:cxn>
                <a:cxn ang="0">
                  <a:pos x="29" y="0"/>
                </a:cxn>
                <a:cxn ang="0">
                  <a:pos x="37" y="5"/>
                </a:cxn>
                <a:cxn ang="0">
                  <a:pos x="42" y="13"/>
                </a:cxn>
                <a:cxn ang="0">
                  <a:pos x="44" y="20"/>
                </a:cxn>
                <a:cxn ang="0">
                  <a:pos x="44" y="26"/>
                </a:cxn>
                <a:cxn ang="0">
                  <a:pos x="41" y="32"/>
                </a:cxn>
                <a:cxn ang="0">
                  <a:pos x="35" y="36"/>
                </a:cxn>
                <a:cxn ang="0">
                  <a:pos x="30" y="42"/>
                </a:cxn>
                <a:cxn ang="0">
                  <a:pos x="26" y="51"/>
                </a:cxn>
                <a:cxn ang="0">
                  <a:pos x="24" y="55"/>
                </a:cxn>
                <a:cxn ang="0">
                  <a:pos x="24" y="61"/>
                </a:cxn>
                <a:cxn ang="0">
                  <a:pos x="26" y="62"/>
                </a:cxn>
                <a:cxn ang="0">
                  <a:pos x="30" y="62"/>
                </a:cxn>
                <a:cxn ang="0">
                  <a:pos x="31" y="61"/>
                </a:cxn>
                <a:cxn ang="0">
                  <a:pos x="37" y="61"/>
                </a:cxn>
                <a:cxn ang="0">
                  <a:pos x="40" y="59"/>
                </a:cxn>
                <a:cxn ang="0">
                  <a:pos x="42" y="61"/>
                </a:cxn>
                <a:cxn ang="0">
                  <a:pos x="48" y="62"/>
                </a:cxn>
                <a:cxn ang="0">
                  <a:pos x="52" y="65"/>
                </a:cxn>
                <a:cxn ang="0">
                  <a:pos x="56" y="66"/>
                </a:cxn>
                <a:cxn ang="0">
                  <a:pos x="60" y="66"/>
                </a:cxn>
                <a:cxn ang="0">
                  <a:pos x="61" y="68"/>
                </a:cxn>
                <a:cxn ang="0">
                  <a:pos x="63" y="68"/>
                </a:cxn>
                <a:cxn ang="0">
                  <a:pos x="63" y="69"/>
                </a:cxn>
                <a:cxn ang="0">
                  <a:pos x="60" y="74"/>
                </a:cxn>
                <a:cxn ang="0">
                  <a:pos x="56" y="77"/>
                </a:cxn>
                <a:cxn ang="0">
                  <a:pos x="49" y="78"/>
                </a:cxn>
                <a:cxn ang="0">
                  <a:pos x="41" y="80"/>
                </a:cxn>
                <a:cxn ang="0">
                  <a:pos x="34" y="85"/>
                </a:cxn>
                <a:cxn ang="0">
                  <a:pos x="30" y="91"/>
                </a:cxn>
                <a:cxn ang="0">
                  <a:pos x="24" y="98"/>
                </a:cxn>
                <a:cxn ang="0">
                  <a:pos x="11" y="111"/>
                </a:cxn>
                <a:cxn ang="0">
                  <a:pos x="5" y="115"/>
                </a:cxn>
                <a:cxn ang="0">
                  <a:pos x="1" y="117"/>
                </a:cxn>
                <a:cxn ang="0">
                  <a:pos x="1" y="114"/>
                </a:cxn>
                <a:cxn ang="0">
                  <a:pos x="5" y="106"/>
                </a:cxn>
                <a:cxn ang="0">
                  <a:pos x="11" y="98"/>
                </a:cxn>
                <a:cxn ang="0">
                  <a:pos x="24" y="84"/>
                </a:cxn>
                <a:cxn ang="0">
                  <a:pos x="24" y="80"/>
                </a:cxn>
                <a:cxn ang="0">
                  <a:pos x="20" y="74"/>
                </a:cxn>
                <a:cxn ang="0">
                  <a:pos x="14" y="68"/>
                </a:cxn>
                <a:cxn ang="0">
                  <a:pos x="7" y="59"/>
                </a:cxn>
                <a:cxn ang="0">
                  <a:pos x="1" y="51"/>
                </a:cxn>
                <a:cxn ang="0">
                  <a:pos x="0" y="43"/>
                </a:cxn>
                <a:cxn ang="0">
                  <a:pos x="1" y="37"/>
                </a:cxn>
                <a:cxn ang="0">
                  <a:pos x="5" y="32"/>
                </a:cxn>
                <a:cxn ang="0">
                  <a:pos x="11" y="28"/>
                </a:cxn>
                <a:cxn ang="0">
                  <a:pos x="18" y="22"/>
                </a:cxn>
                <a:cxn ang="0">
                  <a:pos x="22" y="17"/>
                </a:cxn>
                <a:cxn ang="0">
                  <a:pos x="23" y="11"/>
                </a:cxn>
                <a:cxn ang="0">
                  <a:pos x="23" y="6"/>
                </a:cxn>
                <a:cxn ang="0">
                  <a:pos x="24" y="2"/>
                </a:cxn>
                <a:cxn ang="0">
                  <a:pos x="27" y="0"/>
                </a:cxn>
              </a:cxnLst>
              <a:rect l="0" t="0" r="r" b="b"/>
              <a:pathLst>
                <a:path w="63" h="117">
                  <a:moveTo>
                    <a:pt x="27" y="0"/>
                  </a:moveTo>
                  <a:lnTo>
                    <a:pt x="29" y="0"/>
                  </a:lnTo>
                  <a:lnTo>
                    <a:pt x="37" y="5"/>
                  </a:lnTo>
                  <a:lnTo>
                    <a:pt x="42" y="13"/>
                  </a:lnTo>
                  <a:lnTo>
                    <a:pt x="44" y="20"/>
                  </a:lnTo>
                  <a:lnTo>
                    <a:pt x="44" y="26"/>
                  </a:lnTo>
                  <a:lnTo>
                    <a:pt x="41" y="32"/>
                  </a:lnTo>
                  <a:lnTo>
                    <a:pt x="35" y="36"/>
                  </a:lnTo>
                  <a:lnTo>
                    <a:pt x="30" y="42"/>
                  </a:lnTo>
                  <a:lnTo>
                    <a:pt x="26" y="51"/>
                  </a:lnTo>
                  <a:lnTo>
                    <a:pt x="24" y="55"/>
                  </a:lnTo>
                  <a:lnTo>
                    <a:pt x="24" y="61"/>
                  </a:lnTo>
                  <a:lnTo>
                    <a:pt x="26" y="62"/>
                  </a:lnTo>
                  <a:lnTo>
                    <a:pt x="30" y="62"/>
                  </a:lnTo>
                  <a:lnTo>
                    <a:pt x="31" y="61"/>
                  </a:lnTo>
                  <a:lnTo>
                    <a:pt x="37" y="61"/>
                  </a:lnTo>
                  <a:lnTo>
                    <a:pt x="40" y="59"/>
                  </a:lnTo>
                  <a:lnTo>
                    <a:pt x="42" y="61"/>
                  </a:lnTo>
                  <a:lnTo>
                    <a:pt x="48" y="62"/>
                  </a:lnTo>
                  <a:lnTo>
                    <a:pt x="52" y="65"/>
                  </a:lnTo>
                  <a:lnTo>
                    <a:pt x="56" y="66"/>
                  </a:lnTo>
                  <a:lnTo>
                    <a:pt x="60" y="66"/>
                  </a:lnTo>
                  <a:lnTo>
                    <a:pt x="61" y="68"/>
                  </a:lnTo>
                  <a:lnTo>
                    <a:pt x="63" y="68"/>
                  </a:lnTo>
                  <a:lnTo>
                    <a:pt x="63" y="69"/>
                  </a:lnTo>
                  <a:lnTo>
                    <a:pt x="60" y="74"/>
                  </a:lnTo>
                  <a:lnTo>
                    <a:pt x="56" y="77"/>
                  </a:lnTo>
                  <a:lnTo>
                    <a:pt x="49" y="78"/>
                  </a:lnTo>
                  <a:lnTo>
                    <a:pt x="41" y="80"/>
                  </a:lnTo>
                  <a:lnTo>
                    <a:pt x="34" y="85"/>
                  </a:lnTo>
                  <a:lnTo>
                    <a:pt x="30" y="91"/>
                  </a:lnTo>
                  <a:lnTo>
                    <a:pt x="24" y="98"/>
                  </a:lnTo>
                  <a:lnTo>
                    <a:pt x="11" y="111"/>
                  </a:lnTo>
                  <a:lnTo>
                    <a:pt x="5" y="115"/>
                  </a:lnTo>
                  <a:lnTo>
                    <a:pt x="1" y="117"/>
                  </a:lnTo>
                  <a:lnTo>
                    <a:pt x="1" y="114"/>
                  </a:lnTo>
                  <a:lnTo>
                    <a:pt x="5" y="106"/>
                  </a:lnTo>
                  <a:lnTo>
                    <a:pt x="11" y="98"/>
                  </a:lnTo>
                  <a:lnTo>
                    <a:pt x="24" y="84"/>
                  </a:lnTo>
                  <a:lnTo>
                    <a:pt x="24" y="80"/>
                  </a:lnTo>
                  <a:lnTo>
                    <a:pt x="20" y="74"/>
                  </a:lnTo>
                  <a:lnTo>
                    <a:pt x="14" y="68"/>
                  </a:lnTo>
                  <a:lnTo>
                    <a:pt x="7" y="59"/>
                  </a:lnTo>
                  <a:lnTo>
                    <a:pt x="1" y="51"/>
                  </a:lnTo>
                  <a:lnTo>
                    <a:pt x="0" y="43"/>
                  </a:lnTo>
                  <a:lnTo>
                    <a:pt x="1" y="37"/>
                  </a:lnTo>
                  <a:lnTo>
                    <a:pt x="5" y="32"/>
                  </a:lnTo>
                  <a:lnTo>
                    <a:pt x="11" y="28"/>
                  </a:lnTo>
                  <a:lnTo>
                    <a:pt x="18" y="22"/>
                  </a:lnTo>
                  <a:lnTo>
                    <a:pt x="22" y="17"/>
                  </a:lnTo>
                  <a:lnTo>
                    <a:pt x="23" y="11"/>
                  </a:lnTo>
                  <a:lnTo>
                    <a:pt x="23" y="6"/>
                  </a:lnTo>
                  <a:lnTo>
                    <a:pt x="24" y="2"/>
                  </a:lnTo>
                  <a:lnTo>
                    <a:pt x="27"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56">
              <a:extLst>
                <a:ext uri="{FF2B5EF4-FFF2-40B4-BE49-F238E27FC236}">
                  <a16:creationId xmlns:a16="http://schemas.microsoft.com/office/drawing/2014/main" id="{5B0614B0-E270-40D2-8F2F-7DD433089DED}"/>
                </a:ext>
              </a:extLst>
            </p:cNvPr>
            <p:cNvSpPr>
              <a:spLocks/>
            </p:cNvSpPr>
            <p:nvPr/>
          </p:nvSpPr>
          <p:spPr bwMode="auto">
            <a:xfrm>
              <a:off x="6665902" y="2994020"/>
              <a:ext cx="52388" cy="39688"/>
            </a:xfrm>
            <a:custGeom>
              <a:avLst/>
              <a:gdLst/>
              <a:ahLst/>
              <a:cxnLst>
                <a:cxn ang="0">
                  <a:pos x="7" y="0"/>
                </a:cxn>
                <a:cxn ang="0">
                  <a:pos x="15" y="0"/>
                </a:cxn>
                <a:cxn ang="0">
                  <a:pos x="29" y="14"/>
                </a:cxn>
                <a:cxn ang="0">
                  <a:pos x="33" y="21"/>
                </a:cxn>
                <a:cxn ang="0">
                  <a:pos x="33" y="24"/>
                </a:cxn>
                <a:cxn ang="0">
                  <a:pos x="29" y="25"/>
                </a:cxn>
                <a:cxn ang="0">
                  <a:pos x="22" y="25"/>
                </a:cxn>
                <a:cxn ang="0">
                  <a:pos x="14" y="24"/>
                </a:cxn>
                <a:cxn ang="0">
                  <a:pos x="5" y="24"/>
                </a:cxn>
                <a:cxn ang="0">
                  <a:pos x="0" y="21"/>
                </a:cxn>
                <a:cxn ang="0">
                  <a:pos x="0" y="15"/>
                </a:cxn>
                <a:cxn ang="0">
                  <a:pos x="1" y="9"/>
                </a:cxn>
                <a:cxn ang="0">
                  <a:pos x="4" y="3"/>
                </a:cxn>
                <a:cxn ang="0">
                  <a:pos x="7" y="0"/>
                </a:cxn>
              </a:cxnLst>
              <a:rect l="0" t="0" r="r" b="b"/>
              <a:pathLst>
                <a:path w="33" h="25">
                  <a:moveTo>
                    <a:pt x="7" y="0"/>
                  </a:moveTo>
                  <a:lnTo>
                    <a:pt x="15" y="0"/>
                  </a:lnTo>
                  <a:lnTo>
                    <a:pt x="29" y="14"/>
                  </a:lnTo>
                  <a:lnTo>
                    <a:pt x="33" y="21"/>
                  </a:lnTo>
                  <a:lnTo>
                    <a:pt x="33" y="24"/>
                  </a:lnTo>
                  <a:lnTo>
                    <a:pt x="29" y="25"/>
                  </a:lnTo>
                  <a:lnTo>
                    <a:pt x="22" y="25"/>
                  </a:lnTo>
                  <a:lnTo>
                    <a:pt x="14" y="24"/>
                  </a:lnTo>
                  <a:lnTo>
                    <a:pt x="5" y="24"/>
                  </a:lnTo>
                  <a:lnTo>
                    <a:pt x="0" y="21"/>
                  </a:lnTo>
                  <a:lnTo>
                    <a:pt x="0" y="15"/>
                  </a:lnTo>
                  <a:lnTo>
                    <a:pt x="1" y="9"/>
                  </a:lnTo>
                  <a:lnTo>
                    <a:pt x="4" y="3"/>
                  </a:lnTo>
                  <a:lnTo>
                    <a:pt x="7"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57">
              <a:extLst>
                <a:ext uri="{FF2B5EF4-FFF2-40B4-BE49-F238E27FC236}">
                  <a16:creationId xmlns:a16="http://schemas.microsoft.com/office/drawing/2014/main" id="{1B2BE804-BFD9-4B8B-AA4B-AE3F767155E9}"/>
                </a:ext>
              </a:extLst>
            </p:cNvPr>
            <p:cNvSpPr>
              <a:spLocks/>
            </p:cNvSpPr>
            <p:nvPr/>
          </p:nvSpPr>
          <p:spPr bwMode="auto">
            <a:xfrm>
              <a:off x="6718289" y="2963858"/>
              <a:ext cx="36513" cy="39688"/>
            </a:xfrm>
            <a:custGeom>
              <a:avLst/>
              <a:gdLst/>
              <a:ahLst/>
              <a:cxnLst>
                <a:cxn ang="0">
                  <a:pos x="9" y="0"/>
                </a:cxn>
                <a:cxn ang="0">
                  <a:pos x="16" y="3"/>
                </a:cxn>
                <a:cxn ang="0">
                  <a:pos x="20" y="7"/>
                </a:cxn>
                <a:cxn ang="0">
                  <a:pos x="23" y="13"/>
                </a:cxn>
                <a:cxn ang="0">
                  <a:pos x="22" y="18"/>
                </a:cxn>
                <a:cxn ang="0">
                  <a:pos x="18" y="22"/>
                </a:cxn>
                <a:cxn ang="0">
                  <a:pos x="9" y="25"/>
                </a:cxn>
                <a:cxn ang="0">
                  <a:pos x="2" y="23"/>
                </a:cxn>
                <a:cxn ang="0">
                  <a:pos x="0" y="19"/>
                </a:cxn>
                <a:cxn ang="0">
                  <a:pos x="1" y="13"/>
                </a:cxn>
                <a:cxn ang="0">
                  <a:pos x="4" y="6"/>
                </a:cxn>
                <a:cxn ang="0">
                  <a:pos x="7" y="2"/>
                </a:cxn>
                <a:cxn ang="0">
                  <a:pos x="9" y="0"/>
                </a:cxn>
              </a:cxnLst>
              <a:rect l="0" t="0" r="r" b="b"/>
              <a:pathLst>
                <a:path w="23" h="25">
                  <a:moveTo>
                    <a:pt x="9" y="0"/>
                  </a:moveTo>
                  <a:lnTo>
                    <a:pt x="16" y="3"/>
                  </a:lnTo>
                  <a:lnTo>
                    <a:pt x="20" y="7"/>
                  </a:lnTo>
                  <a:lnTo>
                    <a:pt x="23" y="13"/>
                  </a:lnTo>
                  <a:lnTo>
                    <a:pt x="22" y="18"/>
                  </a:lnTo>
                  <a:lnTo>
                    <a:pt x="18" y="22"/>
                  </a:lnTo>
                  <a:lnTo>
                    <a:pt x="9" y="25"/>
                  </a:lnTo>
                  <a:lnTo>
                    <a:pt x="2" y="23"/>
                  </a:lnTo>
                  <a:lnTo>
                    <a:pt x="0" y="19"/>
                  </a:lnTo>
                  <a:lnTo>
                    <a:pt x="1" y="13"/>
                  </a:lnTo>
                  <a:lnTo>
                    <a:pt x="4" y="6"/>
                  </a:lnTo>
                  <a:lnTo>
                    <a:pt x="7" y="2"/>
                  </a:lnTo>
                  <a:lnTo>
                    <a:pt x="9"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58">
              <a:extLst>
                <a:ext uri="{FF2B5EF4-FFF2-40B4-BE49-F238E27FC236}">
                  <a16:creationId xmlns:a16="http://schemas.microsoft.com/office/drawing/2014/main" id="{6D0B68B5-4EB2-4DEE-9C60-CA3331605C9F}"/>
                </a:ext>
              </a:extLst>
            </p:cNvPr>
            <p:cNvSpPr>
              <a:spLocks/>
            </p:cNvSpPr>
            <p:nvPr/>
          </p:nvSpPr>
          <p:spPr bwMode="auto">
            <a:xfrm>
              <a:off x="6659555" y="3038470"/>
              <a:ext cx="106363" cy="82550"/>
            </a:xfrm>
            <a:custGeom>
              <a:avLst/>
              <a:gdLst/>
              <a:ahLst/>
              <a:cxnLst>
                <a:cxn ang="0">
                  <a:pos x="49" y="0"/>
                </a:cxn>
                <a:cxn ang="0">
                  <a:pos x="56" y="7"/>
                </a:cxn>
                <a:cxn ang="0">
                  <a:pos x="63" y="15"/>
                </a:cxn>
                <a:cxn ang="0">
                  <a:pos x="67" y="22"/>
                </a:cxn>
                <a:cxn ang="0">
                  <a:pos x="67" y="30"/>
                </a:cxn>
                <a:cxn ang="0">
                  <a:pos x="63" y="38"/>
                </a:cxn>
                <a:cxn ang="0">
                  <a:pos x="56" y="46"/>
                </a:cxn>
                <a:cxn ang="0">
                  <a:pos x="48" y="50"/>
                </a:cxn>
                <a:cxn ang="0">
                  <a:pos x="44" y="52"/>
                </a:cxn>
                <a:cxn ang="0">
                  <a:pos x="39" y="52"/>
                </a:cxn>
                <a:cxn ang="0">
                  <a:pos x="38" y="50"/>
                </a:cxn>
                <a:cxn ang="0">
                  <a:pos x="35" y="49"/>
                </a:cxn>
                <a:cxn ang="0">
                  <a:pos x="34" y="45"/>
                </a:cxn>
                <a:cxn ang="0">
                  <a:pos x="31" y="41"/>
                </a:cxn>
                <a:cxn ang="0">
                  <a:pos x="27" y="35"/>
                </a:cxn>
                <a:cxn ang="0">
                  <a:pos x="11" y="33"/>
                </a:cxn>
                <a:cxn ang="0">
                  <a:pos x="4" y="33"/>
                </a:cxn>
                <a:cxn ang="0">
                  <a:pos x="0" y="30"/>
                </a:cxn>
                <a:cxn ang="0">
                  <a:pos x="0" y="26"/>
                </a:cxn>
                <a:cxn ang="0">
                  <a:pos x="4" y="20"/>
                </a:cxn>
                <a:cxn ang="0">
                  <a:pos x="9" y="15"/>
                </a:cxn>
                <a:cxn ang="0">
                  <a:pos x="18" y="12"/>
                </a:cxn>
                <a:cxn ang="0">
                  <a:pos x="24" y="12"/>
                </a:cxn>
                <a:cxn ang="0">
                  <a:pos x="30" y="15"/>
                </a:cxn>
                <a:cxn ang="0">
                  <a:pos x="34" y="16"/>
                </a:cxn>
                <a:cxn ang="0">
                  <a:pos x="37" y="16"/>
                </a:cxn>
                <a:cxn ang="0">
                  <a:pos x="42" y="11"/>
                </a:cxn>
                <a:cxn ang="0">
                  <a:pos x="49" y="0"/>
                </a:cxn>
              </a:cxnLst>
              <a:rect l="0" t="0" r="r" b="b"/>
              <a:pathLst>
                <a:path w="67" h="52">
                  <a:moveTo>
                    <a:pt x="49" y="0"/>
                  </a:moveTo>
                  <a:lnTo>
                    <a:pt x="56" y="7"/>
                  </a:lnTo>
                  <a:lnTo>
                    <a:pt x="63" y="15"/>
                  </a:lnTo>
                  <a:lnTo>
                    <a:pt x="67" y="22"/>
                  </a:lnTo>
                  <a:lnTo>
                    <a:pt x="67" y="30"/>
                  </a:lnTo>
                  <a:lnTo>
                    <a:pt x="63" y="38"/>
                  </a:lnTo>
                  <a:lnTo>
                    <a:pt x="56" y="46"/>
                  </a:lnTo>
                  <a:lnTo>
                    <a:pt x="48" y="50"/>
                  </a:lnTo>
                  <a:lnTo>
                    <a:pt x="44" y="52"/>
                  </a:lnTo>
                  <a:lnTo>
                    <a:pt x="39" y="52"/>
                  </a:lnTo>
                  <a:lnTo>
                    <a:pt x="38" y="50"/>
                  </a:lnTo>
                  <a:lnTo>
                    <a:pt x="35" y="49"/>
                  </a:lnTo>
                  <a:lnTo>
                    <a:pt x="34" y="45"/>
                  </a:lnTo>
                  <a:lnTo>
                    <a:pt x="31" y="41"/>
                  </a:lnTo>
                  <a:lnTo>
                    <a:pt x="27" y="35"/>
                  </a:lnTo>
                  <a:lnTo>
                    <a:pt x="11" y="33"/>
                  </a:lnTo>
                  <a:lnTo>
                    <a:pt x="4" y="33"/>
                  </a:lnTo>
                  <a:lnTo>
                    <a:pt x="0" y="30"/>
                  </a:lnTo>
                  <a:lnTo>
                    <a:pt x="0" y="26"/>
                  </a:lnTo>
                  <a:lnTo>
                    <a:pt x="4" y="20"/>
                  </a:lnTo>
                  <a:lnTo>
                    <a:pt x="9" y="15"/>
                  </a:lnTo>
                  <a:lnTo>
                    <a:pt x="18" y="12"/>
                  </a:lnTo>
                  <a:lnTo>
                    <a:pt x="24" y="12"/>
                  </a:lnTo>
                  <a:lnTo>
                    <a:pt x="30" y="15"/>
                  </a:lnTo>
                  <a:lnTo>
                    <a:pt x="34" y="16"/>
                  </a:lnTo>
                  <a:lnTo>
                    <a:pt x="37" y="16"/>
                  </a:lnTo>
                  <a:lnTo>
                    <a:pt x="42" y="11"/>
                  </a:lnTo>
                  <a:lnTo>
                    <a:pt x="49"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59">
              <a:extLst>
                <a:ext uri="{FF2B5EF4-FFF2-40B4-BE49-F238E27FC236}">
                  <a16:creationId xmlns:a16="http://schemas.microsoft.com/office/drawing/2014/main" id="{B96CBF2A-8E7D-45D7-B5E8-CED97EB46DE6}"/>
                </a:ext>
              </a:extLst>
            </p:cNvPr>
            <p:cNvSpPr>
              <a:spLocks/>
            </p:cNvSpPr>
            <p:nvPr/>
          </p:nvSpPr>
          <p:spPr bwMode="auto">
            <a:xfrm>
              <a:off x="6843713" y="3263900"/>
              <a:ext cx="390525" cy="258763"/>
            </a:xfrm>
            <a:custGeom>
              <a:avLst/>
              <a:gdLst/>
              <a:ahLst/>
              <a:cxnLst>
                <a:cxn ang="0">
                  <a:pos x="21" y="0"/>
                </a:cxn>
                <a:cxn ang="0">
                  <a:pos x="26" y="4"/>
                </a:cxn>
                <a:cxn ang="0">
                  <a:pos x="30" y="13"/>
                </a:cxn>
                <a:cxn ang="0">
                  <a:pos x="52" y="17"/>
                </a:cxn>
                <a:cxn ang="0">
                  <a:pos x="64" y="25"/>
                </a:cxn>
                <a:cxn ang="0">
                  <a:pos x="66" y="22"/>
                </a:cxn>
                <a:cxn ang="0">
                  <a:pos x="81" y="18"/>
                </a:cxn>
                <a:cxn ang="0">
                  <a:pos x="111" y="21"/>
                </a:cxn>
                <a:cxn ang="0">
                  <a:pos x="137" y="35"/>
                </a:cxn>
                <a:cxn ang="0">
                  <a:pos x="160" y="47"/>
                </a:cxn>
                <a:cxn ang="0">
                  <a:pos x="178" y="59"/>
                </a:cxn>
                <a:cxn ang="0">
                  <a:pos x="189" y="74"/>
                </a:cxn>
                <a:cxn ang="0">
                  <a:pos x="196" y="80"/>
                </a:cxn>
                <a:cxn ang="0">
                  <a:pos x="202" y="84"/>
                </a:cxn>
                <a:cxn ang="0">
                  <a:pos x="208" y="92"/>
                </a:cxn>
                <a:cxn ang="0">
                  <a:pos x="216" y="111"/>
                </a:cxn>
                <a:cxn ang="0">
                  <a:pos x="231" y="126"/>
                </a:cxn>
                <a:cxn ang="0">
                  <a:pos x="242" y="143"/>
                </a:cxn>
                <a:cxn ang="0">
                  <a:pos x="246" y="161"/>
                </a:cxn>
                <a:cxn ang="0">
                  <a:pos x="237" y="162"/>
                </a:cxn>
                <a:cxn ang="0">
                  <a:pos x="217" y="152"/>
                </a:cxn>
                <a:cxn ang="0">
                  <a:pos x="200" y="133"/>
                </a:cxn>
                <a:cxn ang="0">
                  <a:pos x="193" y="117"/>
                </a:cxn>
                <a:cxn ang="0">
                  <a:pos x="172" y="117"/>
                </a:cxn>
                <a:cxn ang="0">
                  <a:pos x="163" y="128"/>
                </a:cxn>
                <a:cxn ang="0">
                  <a:pos x="150" y="147"/>
                </a:cxn>
                <a:cxn ang="0">
                  <a:pos x="135" y="148"/>
                </a:cxn>
                <a:cxn ang="0">
                  <a:pos x="124" y="130"/>
                </a:cxn>
                <a:cxn ang="0">
                  <a:pos x="118" y="122"/>
                </a:cxn>
                <a:cxn ang="0">
                  <a:pos x="94" y="124"/>
                </a:cxn>
                <a:cxn ang="0">
                  <a:pos x="93" y="118"/>
                </a:cxn>
                <a:cxn ang="0">
                  <a:pos x="103" y="110"/>
                </a:cxn>
                <a:cxn ang="0">
                  <a:pos x="109" y="109"/>
                </a:cxn>
                <a:cxn ang="0">
                  <a:pos x="105" y="98"/>
                </a:cxn>
                <a:cxn ang="0">
                  <a:pos x="97" y="88"/>
                </a:cxn>
                <a:cxn ang="0">
                  <a:pos x="89" y="80"/>
                </a:cxn>
                <a:cxn ang="0">
                  <a:pos x="67" y="70"/>
                </a:cxn>
                <a:cxn ang="0">
                  <a:pos x="56" y="69"/>
                </a:cxn>
                <a:cxn ang="0">
                  <a:pos x="51" y="65"/>
                </a:cxn>
                <a:cxn ang="0">
                  <a:pos x="47" y="58"/>
                </a:cxn>
                <a:cxn ang="0">
                  <a:pos x="29" y="61"/>
                </a:cxn>
                <a:cxn ang="0">
                  <a:pos x="19" y="58"/>
                </a:cxn>
                <a:cxn ang="0">
                  <a:pos x="29" y="36"/>
                </a:cxn>
                <a:cxn ang="0">
                  <a:pos x="33" y="30"/>
                </a:cxn>
                <a:cxn ang="0">
                  <a:pos x="32" y="28"/>
                </a:cxn>
                <a:cxn ang="0">
                  <a:pos x="25" y="25"/>
                </a:cxn>
                <a:cxn ang="0">
                  <a:pos x="12" y="22"/>
                </a:cxn>
                <a:cxn ang="0">
                  <a:pos x="3" y="19"/>
                </a:cxn>
                <a:cxn ang="0">
                  <a:pos x="0" y="15"/>
                </a:cxn>
                <a:cxn ang="0">
                  <a:pos x="15" y="2"/>
                </a:cxn>
              </a:cxnLst>
              <a:rect l="0" t="0" r="r" b="b"/>
              <a:pathLst>
                <a:path w="246" h="163">
                  <a:moveTo>
                    <a:pt x="18" y="0"/>
                  </a:moveTo>
                  <a:lnTo>
                    <a:pt x="21" y="0"/>
                  </a:lnTo>
                  <a:lnTo>
                    <a:pt x="23" y="2"/>
                  </a:lnTo>
                  <a:lnTo>
                    <a:pt x="26" y="4"/>
                  </a:lnTo>
                  <a:lnTo>
                    <a:pt x="27" y="9"/>
                  </a:lnTo>
                  <a:lnTo>
                    <a:pt x="30" y="13"/>
                  </a:lnTo>
                  <a:lnTo>
                    <a:pt x="36" y="14"/>
                  </a:lnTo>
                  <a:lnTo>
                    <a:pt x="52" y="17"/>
                  </a:lnTo>
                  <a:lnTo>
                    <a:pt x="60" y="21"/>
                  </a:lnTo>
                  <a:lnTo>
                    <a:pt x="64" y="25"/>
                  </a:lnTo>
                  <a:lnTo>
                    <a:pt x="66" y="25"/>
                  </a:lnTo>
                  <a:lnTo>
                    <a:pt x="66" y="22"/>
                  </a:lnTo>
                  <a:lnTo>
                    <a:pt x="71" y="19"/>
                  </a:lnTo>
                  <a:lnTo>
                    <a:pt x="81" y="18"/>
                  </a:lnTo>
                  <a:lnTo>
                    <a:pt x="96" y="18"/>
                  </a:lnTo>
                  <a:lnTo>
                    <a:pt x="111" y="21"/>
                  </a:lnTo>
                  <a:lnTo>
                    <a:pt x="123" y="26"/>
                  </a:lnTo>
                  <a:lnTo>
                    <a:pt x="137" y="35"/>
                  </a:lnTo>
                  <a:lnTo>
                    <a:pt x="146" y="41"/>
                  </a:lnTo>
                  <a:lnTo>
                    <a:pt x="160" y="47"/>
                  </a:lnTo>
                  <a:lnTo>
                    <a:pt x="171" y="51"/>
                  </a:lnTo>
                  <a:lnTo>
                    <a:pt x="178" y="59"/>
                  </a:lnTo>
                  <a:lnTo>
                    <a:pt x="183" y="67"/>
                  </a:lnTo>
                  <a:lnTo>
                    <a:pt x="189" y="74"/>
                  </a:lnTo>
                  <a:lnTo>
                    <a:pt x="191" y="77"/>
                  </a:lnTo>
                  <a:lnTo>
                    <a:pt x="196" y="80"/>
                  </a:lnTo>
                  <a:lnTo>
                    <a:pt x="198" y="81"/>
                  </a:lnTo>
                  <a:lnTo>
                    <a:pt x="202" y="84"/>
                  </a:lnTo>
                  <a:lnTo>
                    <a:pt x="205" y="87"/>
                  </a:lnTo>
                  <a:lnTo>
                    <a:pt x="208" y="92"/>
                  </a:lnTo>
                  <a:lnTo>
                    <a:pt x="211" y="100"/>
                  </a:lnTo>
                  <a:lnTo>
                    <a:pt x="216" y="111"/>
                  </a:lnTo>
                  <a:lnTo>
                    <a:pt x="224" y="121"/>
                  </a:lnTo>
                  <a:lnTo>
                    <a:pt x="231" y="126"/>
                  </a:lnTo>
                  <a:lnTo>
                    <a:pt x="237" y="133"/>
                  </a:lnTo>
                  <a:lnTo>
                    <a:pt x="242" y="143"/>
                  </a:lnTo>
                  <a:lnTo>
                    <a:pt x="246" y="154"/>
                  </a:lnTo>
                  <a:lnTo>
                    <a:pt x="246" y="161"/>
                  </a:lnTo>
                  <a:lnTo>
                    <a:pt x="243" y="163"/>
                  </a:lnTo>
                  <a:lnTo>
                    <a:pt x="237" y="162"/>
                  </a:lnTo>
                  <a:lnTo>
                    <a:pt x="227" y="158"/>
                  </a:lnTo>
                  <a:lnTo>
                    <a:pt x="217" y="152"/>
                  </a:lnTo>
                  <a:lnTo>
                    <a:pt x="207" y="143"/>
                  </a:lnTo>
                  <a:lnTo>
                    <a:pt x="200" y="133"/>
                  </a:lnTo>
                  <a:lnTo>
                    <a:pt x="196" y="122"/>
                  </a:lnTo>
                  <a:lnTo>
                    <a:pt x="193" y="117"/>
                  </a:lnTo>
                  <a:lnTo>
                    <a:pt x="186" y="114"/>
                  </a:lnTo>
                  <a:lnTo>
                    <a:pt x="172" y="117"/>
                  </a:lnTo>
                  <a:lnTo>
                    <a:pt x="167" y="121"/>
                  </a:lnTo>
                  <a:lnTo>
                    <a:pt x="163" y="128"/>
                  </a:lnTo>
                  <a:lnTo>
                    <a:pt x="157" y="137"/>
                  </a:lnTo>
                  <a:lnTo>
                    <a:pt x="150" y="147"/>
                  </a:lnTo>
                  <a:lnTo>
                    <a:pt x="144" y="151"/>
                  </a:lnTo>
                  <a:lnTo>
                    <a:pt x="135" y="148"/>
                  </a:lnTo>
                  <a:lnTo>
                    <a:pt x="129" y="140"/>
                  </a:lnTo>
                  <a:lnTo>
                    <a:pt x="124" y="130"/>
                  </a:lnTo>
                  <a:lnTo>
                    <a:pt x="122" y="124"/>
                  </a:lnTo>
                  <a:lnTo>
                    <a:pt x="118" y="122"/>
                  </a:lnTo>
                  <a:lnTo>
                    <a:pt x="111" y="124"/>
                  </a:lnTo>
                  <a:lnTo>
                    <a:pt x="94" y="124"/>
                  </a:lnTo>
                  <a:lnTo>
                    <a:pt x="92" y="121"/>
                  </a:lnTo>
                  <a:lnTo>
                    <a:pt x="93" y="118"/>
                  </a:lnTo>
                  <a:lnTo>
                    <a:pt x="100" y="111"/>
                  </a:lnTo>
                  <a:lnTo>
                    <a:pt x="103" y="110"/>
                  </a:lnTo>
                  <a:lnTo>
                    <a:pt x="107" y="110"/>
                  </a:lnTo>
                  <a:lnTo>
                    <a:pt x="109" y="109"/>
                  </a:lnTo>
                  <a:lnTo>
                    <a:pt x="108" y="104"/>
                  </a:lnTo>
                  <a:lnTo>
                    <a:pt x="105" y="98"/>
                  </a:lnTo>
                  <a:lnTo>
                    <a:pt x="101" y="92"/>
                  </a:lnTo>
                  <a:lnTo>
                    <a:pt x="97" y="88"/>
                  </a:lnTo>
                  <a:lnTo>
                    <a:pt x="94" y="84"/>
                  </a:lnTo>
                  <a:lnTo>
                    <a:pt x="89" y="80"/>
                  </a:lnTo>
                  <a:lnTo>
                    <a:pt x="81" y="74"/>
                  </a:lnTo>
                  <a:lnTo>
                    <a:pt x="67" y="70"/>
                  </a:lnTo>
                  <a:lnTo>
                    <a:pt x="60" y="69"/>
                  </a:lnTo>
                  <a:lnTo>
                    <a:pt x="56" y="69"/>
                  </a:lnTo>
                  <a:lnTo>
                    <a:pt x="53" y="67"/>
                  </a:lnTo>
                  <a:lnTo>
                    <a:pt x="51" y="65"/>
                  </a:lnTo>
                  <a:lnTo>
                    <a:pt x="51" y="61"/>
                  </a:lnTo>
                  <a:lnTo>
                    <a:pt x="47" y="58"/>
                  </a:lnTo>
                  <a:lnTo>
                    <a:pt x="38" y="59"/>
                  </a:lnTo>
                  <a:lnTo>
                    <a:pt x="29" y="61"/>
                  </a:lnTo>
                  <a:lnTo>
                    <a:pt x="22" y="61"/>
                  </a:lnTo>
                  <a:lnTo>
                    <a:pt x="19" y="58"/>
                  </a:lnTo>
                  <a:lnTo>
                    <a:pt x="21" y="52"/>
                  </a:lnTo>
                  <a:lnTo>
                    <a:pt x="29" y="36"/>
                  </a:lnTo>
                  <a:lnTo>
                    <a:pt x="32" y="33"/>
                  </a:lnTo>
                  <a:lnTo>
                    <a:pt x="33" y="30"/>
                  </a:lnTo>
                  <a:lnTo>
                    <a:pt x="33" y="29"/>
                  </a:lnTo>
                  <a:lnTo>
                    <a:pt x="32" y="28"/>
                  </a:lnTo>
                  <a:lnTo>
                    <a:pt x="29" y="26"/>
                  </a:lnTo>
                  <a:lnTo>
                    <a:pt x="25" y="25"/>
                  </a:lnTo>
                  <a:lnTo>
                    <a:pt x="19" y="24"/>
                  </a:lnTo>
                  <a:lnTo>
                    <a:pt x="12" y="22"/>
                  </a:lnTo>
                  <a:lnTo>
                    <a:pt x="7" y="21"/>
                  </a:lnTo>
                  <a:lnTo>
                    <a:pt x="3" y="19"/>
                  </a:lnTo>
                  <a:lnTo>
                    <a:pt x="0" y="18"/>
                  </a:lnTo>
                  <a:lnTo>
                    <a:pt x="0" y="15"/>
                  </a:lnTo>
                  <a:lnTo>
                    <a:pt x="11" y="4"/>
                  </a:lnTo>
                  <a:lnTo>
                    <a:pt x="15" y="2"/>
                  </a:lnTo>
                  <a:lnTo>
                    <a:pt x="18" y="0"/>
                  </a:lnTo>
                  <a:close/>
                </a:path>
              </a:pathLst>
            </a:custGeom>
            <a:grpFill/>
            <a:ln w="0">
              <a:solidFill>
                <a:srgbClr val="DEA4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 name="Oval 7">
            <a:extLst>
              <a:ext uri="{FF2B5EF4-FFF2-40B4-BE49-F238E27FC236}">
                <a16:creationId xmlns:a16="http://schemas.microsoft.com/office/drawing/2014/main" id="{9E9C3385-31A6-48E1-A311-97F8F404E348}"/>
              </a:ext>
            </a:extLst>
          </p:cNvPr>
          <p:cNvSpPr/>
          <p:nvPr/>
        </p:nvSpPr>
        <p:spPr>
          <a:xfrm flipV="1">
            <a:off x="4535339" y="2295699"/>
            <a:ext cx="84910" cy="849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BC92FD81-64A2-4EEF-AA20-3DB7556A8607}"/>
              </a:ext>
            </a:extLst>
          </p:cNvPr>
          <p:cNvSpPr/>
          <p:nvPr/>
        </p:nvSpPr>
        <p:spPr>
          <a:xfrm flipV="1">
            <a:off x="4842400" y="2691398"/>
            <a:ext cx="84910" cy="849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2E214309-BF01-4F91-88E7-A4575C099FD0}"/>
              </a:ext>
            </a:extLst>
          </p:cNvPr>
          <p:cNvSpPr/>
          <p:nvPr/>
        </p:nvSpPr>
        <p:spPr>
          <a:xfrm flipV="1">
            <a:off x="4569836" y="3580056"/>
            <a:ext cx="84910" cy="849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440D468F-AD24-45AB-A87E-776ACE5B5F86}"/>
              </a:ext>
            </a:extLst>
          </p:cNvPr>
          <p:cNvSpPr/>
          <p:nvPr/>
        </p:nvSpPr>
        <p:spPr>
          <a:xfrm flipV="1">
            <a:off x="5759085" y="3094693"/>
            <a:ext cx="84910" cy="849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9D5194CB-7E53-4C27-B2F1-056EED5F032A}"/>
              </a:ext>
            </a:extLst>
          </p:cNvPr>
          <p:cNvSpPr/>
          <p:nvPr/>
        </p:nvSpPr>
        <p:spPr>
          <a:xfrm flipV="1">
            <a:off x="2653067" y="3354905"/>
            <a:ext cx="84910" cy="849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2C4FFB48-304D-4095-AA48-916587D41FDD}"/>
              </a:ext>
            </a:extLst>
          </p:cNvPr>
          <p:cNvSpPr/>
          <p:nvPr/>
        </p:nvSpPr>
        <p:spPr>
          <a:xfrm flipV="1">
            <a:off x="4721518" y="2470959"/>
            <a:ext cx="84910" cy="849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E7170637-F8F5-46CF-AE05-2B47AB6029AD}"/>
              </a:ext>
            </a:extLst>
          </p:cNvPr>
          <p:cNvSpPr/>
          <p:nvPr/>
        </p:nvSpPr>
        <p:spPr>
          <a:xfrm flipV="1">
            <a:off x="5265375" y="3898784"/>
            <a:ext cx="84910" cy="849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3C8C3AD7-3AFD-4C46-B5BB-0DD6FFF87345}"/>
              </a:ext>
            </a:extLst>
          </p:cNvPr>
          <p:cNvSpPr/>
          <p:nvPr/>
        </p:nvSpPr>
        <p:spPr>
          <a:xfrm flipV="1">
            <a:off x="4755129" y="3876758"/>
            <a:ext cx="84910" cy="849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ACD62A38-1FB1-4A23-9B6D-F39741B2A653}"/>
              </a:ext>
            </a:extLst>
          </p:cNvPr>
          <p:cNvSpPr/>
          <p:nvPr/>
        </p:nvSpPr>
        <p:spPr>
          <a:xfrm flipV="1">
            <a:off x="4422204" y="3561316"/>
            <a:ext cx="84910" cy="849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3205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64913" y="6266992"/>
            <a:ext cx="8017295" cy="533401"/>
            <a:chOff x="164910" y="6266986"/>
            <a:chExt cx="8017295" cy="53340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910" y="6305086"/>
              <a:ext cx="2313535" cy="457200"/>
            </a:xfrm>
            <a:prstGeom prst="rect">
              <a:avLst/>
            </a:prstGeom>
          </p:spPr>
        </p:pic>
        <p:pic>
          <p:nvPicPr>
            <p:cNvPr id="20" name="Picture 79" descr="Afbeeldingsresultaat voor esa bic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6266986"/>
              <a:ext cx="943205" cy="5334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 name="Straight Connector 4"/>
          <p:cNvCxnSpPr/>
          <p:nvPr/>
        </p:nvCxnSpPr>
        <p:spPr>
          <a:xfrm>
            <a:off x="152400" y="838200"/>
            <a:ext cx="8839200" cy="0"/>
          </a:xfrm>
          <a:prstGeom prst="line">
            <a:avLst/>
          </a:prstGeom>
          <a:ln>
            <a:solidFill>
              <a:srgbClr val="FFC000"/>
            </a:solidFill>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152400" y="838200"/>
            <a:ext cx="8839200" cy="0"/>
          </a:xfrm>
          <a:prstGeom prst="line">
            <a:avLst/>
          </a:prstGeom>
          <a:ln>
            <a:solidFill>
              <a:srgbClr val="FFC000"/>
            </a:solidFill>
          </a:ln>
        </p:spPr>
        <p:style>
          <a:lnRef idx="3">
            <a:schemeClr val="accent1"/>
          </a:lnRef>
          <a:fillRef idx="0">
            <a:schemeClr val="accent1"/>
          </a:fillRef>
          <a:effectRef idx="2">
            <a:schemeClr val="accent1"/>
          </a:effectRef>
          <a:fontRef idx="minor">
            <a:schemeClr val="tx1"/>
          </a:fontRef>
        </p:style>
      </p:cxnSp>
      <p:sp>
        <p:nvSpPr>
          <p:cNvPr id="24" name="Rounded Rectangle 23"/>
          <p:cNvSpPr/>
          <p:nvPr/>
        </p:nvSpPr>
        <p:spPr>
          <a:xfrm>
            <a:off x="76200" y="6172200"/>
            <a:ext cx="8991600" cy="609600"/>
          </a:xfrm>
          <a:prstGeom prst="roundRect">
            <a:avLst/>
          </a:prstGeom>
          <a:no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TextBox 14"/>
          <p:cNvSpPr txBox="1"/>
          <p:nvPr/>
        </p:nvSpPr>
        <p:spPr>
          <a:xfrm>
            <a:off x="381000" y="4799906"/>
            <a:ext cx="3975705" cy="1200329"/>
          </a:xfrm>
          <a:prstGeom prst="rect">
            <a:avLst/>
          </a:prstGeom>
          <a:noFill/>
        </p:spPr>
        <p:txBody>
          <a:bodyPr wrap="square" rtlCol="0">
            <a:spAutoFit/>
          </a:bodyPr>
          <a:lstStyle/>
          <a:p>
            <a:r>
              <a:rPr lang="en-US" dirty="0">
                <a:latin typeface="+mj-lt"/>
              </a:rPr>
              <a:t>250 kWh – 90 kVA in the Emirates,  powering a large remote villa. Build in 2020</a:t>
            </a:r>
          </a:p>
          <a:p>
            <a:endParaRPr lang="en-US" dirty="0">
              <a:latin typeface="+mj-lt"/>
            </a:endParaRPr>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3984" y="240754"/>
            <a:ext cx="2209797" cy="437356"/>
          </a:xfrm>
          <a:prstGeom prst="rect">
            <a:avLst/>
          </a:prstGeom>
        </p:spPr>
      </p:pic>
      <p:sp>
        <p:nvSpPr>
          <p:cNvPr id="25" name="TextBox 24"/>
          <p:cNvSpPr txBox="1"/>
          <p:nvPr/>
        </p:nvSpPr>
        <p:spPr>
          <a:xfrm>
            <a:off x="-76200" y="244886"/>
            <a:ext cx="7924800" cy="461665"/>
          </a:xfrm>
          <a:prstGeom prst="rect">
            <a:avLst/>
          </a:prstGeom>
          <a:noFill/>
        </p:spPr>
        <p:txBody>
          <a:bodyPr wrap="square" rtlCol="0">
            <a:spAutoFit/>
          </a:bodyPr>
          <a:lstStyle/>
          <a:p>
            <a:pPr algn="ctr"/>
            <a:r>
              <a:rPr lang="en-US" sz="2400" b="1" dirty="0"/>
              <a:t>Large battery with recycled cells</a:t>
            </a:r>
          </a:p>
        </p:txBody>
      </p:sp>
      <p:pic>
        <p:nvPicPr>
          <p:cNvPr id="1026" name="Picture 2">
            <a:extLst>
              <a:ext uri="{FF2B5EF4-FFF2-40B4-BE49-F238E27FC236}">
                <a16:creationId xmlns:a16="http://schemas.microsoft.com/office/drawing/2014/main" id="{35523059-5E77-B15E-8D61-89154E09164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1589627"/>
            <a:ext cx="4103183" cy="30773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F9261C8-75FD-8F39-3922-B4EA0192FF4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76800" y="1604320"/>
            <a:ext cx="4063999" cy="304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4AFD992-823E-BB9C-15FD-37C21DC4924B}"/>
              </a:ext>
            </a:extLst>
          </p:cNvPr>
          <p:cNvSpPr txBox="1"/>
          <p:nvPr/>
        </p:nvSpPr>
        <p:spPr>
          <a:xfrm>
            <a:off x="4868333" y="4930514"/>
            <a:ext cx="3975705" cy="923330"/>
          </a:xfrm>
          <a:prstGeom prst="rect">
            <a:avLst/>
          </a:prstGeom>
          <a:noFill/>
        </p:spPr>
        <p:txBody>
          <a:bodyPr wrap="square" rtlCol="0">
            <a:spAutoFit/>
          </a:bodyPr>
          <a:lstStyle/>
          <a:p>
            <a:r>
              <a:rPr lang="en-US" dirty="0">
                <a:latin typeface="+mj-lt"/>
              </a:rPr>
              <a:t>1568 battery cells recovered from 20 Mitsubishi Outlander cars (cars made in 2012 to 2017)</a:t>
            </a:r>
          </a:p>
        </p:txBody>
      </p:sp>
    </p:spTree>
    <p:extLst>
      <p:ext uri="{BB962C8B-B14F-4D97-AF65-F5344CB8AC3E}">
        <p14:creationId xmlns:p14="http://schemas.microsoft.com/office/powerpoint/2010/main" val="1701173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64913" y="6266992"/>
            <a:ext cx="8017295" cy="533401"/>
            <a:chOff x="164910" y="6266986"/>
            <a:chExt cx="8017295" cy="53340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910" y="6305086"/>
              <a:ext cx="2313535" cy="457200"/>
            </a:xfrm>
            <a:prstGeom prst="rect">
              <a:avLst/>
            </a:prstGeom>
          </p:spPr>
        </p:pic>
        <p:pic>
          <p:nvPicPr>
            <p:cNvPr id="20" name="Picture 79" descr="Afbeeldingsresultaat voor esa bic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6266986"/>
              <a:ext cx="943205" cy="5334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 name="Straight Connector 4"/>
          <p:cNvCxnSpPr/>
          <p:nvPr/>
        </p:nvCxnSpPr>
        <p:spPr>
          <a:xfrm>
            <a:off x="152400" y="838200"/>
            <a:ext cx="8839200" cy="0"/>
          </a:xfrm>
          <a:prstGeom prst="line">
            <a:avLst/>
          </a:prstGeom>
          <a:ln>
            <a:solidFill>
              <a:srgbClr val="FFC000"/>
            </a:solidFill>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152400" y="838200"/>
            <a:ext cx="8839200" cy="0"/>
          </a:xfrm>
          <a:prstGeom prst="line">
            <a:avLst/>
          </a:prstGeom>
          <a:ln>
            <a:solidFill>
              <a:srgbClr val="FFC000"/>
            </a:solidFill>
          </a:ln>
        </p:spPr>
        <p:style>
          <a:lnRef idx="3">
            <a:schemeClr val="accent1"/>
          </a:lnRef>
          <a:fillRef idx="0">
            <a:schemeClr val="accent1"/>
          </a:fillRef>
          <a:effectRef idx="2">
            <a:schemeClr val="accent1"/>
          </a:effectRef>
          <a:fontRef idx="minor">
            <a:schemeClr val="tx1"/>
          </a:fontRef>
        </p:style>
      </p:cxnSp>
      <p:sp>
        <p:nvSpPr>
          <p:cNvPr id="24" name="Rounded Rectangle 23"/>
          <p:cNvSpPr/>
          <p:nvPr/>
        </p:nvSpPr>
        <p:spPr>
          <a:xfrm>
            <a:off x="76200" y="6172200"/>
            <a:ext cx="8991600" cy="609600"/>
          </a:xfrm>
          <a:prstGeom prst="roundRect">
            <a:avLst/>
          </a:prstGeom>
          <a:no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TextBox 14"/>
          <p:cNvSpPr txBox="1"/>
          <p:nvPr/>
        </p:nvSpPr>
        <p:spPr>
          <a:xfrm>
            <a:off x="381000" y="4799906"/>
            <a:ext cx="3975705" cy="1477328"/>
          </a:xfrm>
          <a:prstGeom prst="rect">
            <a:avLst/>
          </a:prstGeom>
          <a:noFill/>
        </p:spPr>
        <p:txBody>
          <a:bodyPr wrap="square" rtlCol="0">
            <a:spAutoFit/>
          </a:bodyPr>
          <a:lstStyle/>
          <a:p>
            <a:r>
              <a:rPr lang="en-US" dirty="0">
                <a:latin typeface="+mj-lt"/>
              </a:rPr>
              <a:t>30 kWh – 9 kVA in North Holland,  powering a house. Build in 2022.</a:t>
            </a:r>
          </a:p>
          <a:p>
            <a:r>
              <a:rPr lang="en-US" dirty="0">
                <a:latin typeface="+mj-lt"/>
              </a:rPr>
              <a:t>Now the customer is energy independent from March to September</a:t>
            </a:r>
          </a:p>
          <a:p>
            <a:endParaRPr lang="en-US" dirty="0">
              <a:latin typeface="+mj-lt"/>
            </a:endParaRPr>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3984" y="240754"/>
            <a:ext cx="2209797" cy="437356"/>
          </a:xfrm>
          <a:prstGeom prst="rect">
            <a:avLst/>
          </a:prstGeom>
        </p:spPr>
      </p:pic>
      <p:sp>
        <p:nvSpPr>
          <p:cNvPr id="25" name="TextBox 24"/>
          <p:cNvSpPr txBox="1"/>
          <p:nvPr/>
        </p:nvSpPr>
        <p:spPr>
          <a:xfrm>
            <a:off x="-76200" y="244886"/>
            <a:ext cx="7924800" cy="461665"/>
          </a:xfrm>
          <a:prstGeom prst="rect">
            <a:avLst/>
          </a:prstGeom>
          <a:noFill/>
        </p:spPr>
        <p:txBody>
          <a:bodyPr wrap="square" rtlCol="0">
            <a:spAutoFit/>
          </a:bodyPr>
          <a:lstStyle/>
          <a:p>
            <a:pPr algn="ctr"/>
            <a:r>
              <a:rPr lang="en-US" sz="2400" b="1" dirty="0"/>
              <a:t>Medium size batteries</a:t>
            </a:r>
          </a:p>
        </p:txBody>
      </p:sp>
      <p:sp>
        <p:nvSpPr>
          <p:cNvPr id="3" name="TextBox 2">
            <a:extLst>
              <a:ext uri="{FF2B5EF4-FFF2-40B4-BE49-F238E27FC236}">
                <a16:creationId xmlns:a16="http://schemas.microsoft.com/office/drawing/2014/main" id="{04AFD992-823E-BB9C-15FD-37C21DC4924B}"/>
              </a:ext>
            </a:extLst>
          </p:cNvPr>
          <p:cNvSpPr txBox="1"/>
          <p:nvPr/>
        </p:nvSpPr>
        <p:spPr>
          <a:xfrm>
            <a:off x="4868333" y="4930514"/>
            <a:ext cx="3975705" cy="646331"/>
          </a:xfrm>
          <a:prstGeom prst="rect">
            <a:avLst/>
          </a:prstGeom>
          <a:noFill/>
        </p:spPr>
        <p:txBody>
          <a:bodyPr wrap="square" rtlCol="0">
            <a:spAutoFit/>
          </a:bodyPr>
          <a:lstStyle/>
          <a:p>
            <a:r>
              <a:rPr lang="en-US" dirty="0">
                <a:latin typeface="+mj-lt"/>
              </a:rPr>
              <a:t>Inverters for the same energy storage system</a:t>
            </a:r>
          </a:p>
        </p:txBody>
      </p:sp>
      <p:pic>
        <p:nvPicPr>
          <p:cNvPr id="4" name="Picture 3" descr="A picture containing graphical user interface&#10;&#10;Description automatically generated">
            <a:extLst>
              <a:ext uri="{FF2B5EF4-FFF2-40B4-BE49-F238E27FC236}">
                <a16:creationId xmlns:a16="http://schemas.microsoft.com/office/drawing/2014/main" id="{766781B8-BB8B-12D0-1452-11067EE31B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42270" y="1853192"/>
            <a:ext cx="3357840" cy="251838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ACDB9D05-E6FC-A619-46EA-DA8CFFEF07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53642" y="1402627"/>
            <a:ext cx="4490395" cy="3367796"/>
          </a:xfrm>
          <a:prstGeom prst="rect">
            <a:avLst/>
          </a:prstGeom>
        </p:spPr>
      </p:pic>
    </p:spTree>
    <p:extLst>
      <p:ext uri="{BB962C8B-B14F-4D97-AF65-F5344CB8AC3E}">
        <p14:creationId xmlns:p14="http://schemas.microsoft.com/office/powerpoint/2010/main" val="2775918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82D7432B3F3545A58F6D8BEF23CDEE" ma:contentTypeVersion="11" ma:contentTypeDescription="Een nieuw document maken." ma:contentTypeScope="" ma:versionID="c2e2244290c7239ef5bbc80910f016ea">
  <xsd:schema xmlns:xsd="http://www.w3.org/2001/XMLSchema" xmlns:xs="http://www.w3.org/2001/XMLSchema" xmlns:p="http://schemas.microsoft.com/office/2006/metadata/properties" xmlns:ns1="http://schemas.microsoft.com/sharepoint/v3" xmlns:ns2="79c6eb0a-d626-40d1-aa08-dae95d69f1a4" xmlns:ns3="3c2b9b4b-2c49-4529-8fc9-4480e58ae012" targetNamespace="http://schemas.microsoft.com/office/2006/metadata/properties" ma:root="true" ma:fieldsID="fdcef25ae47aece2c5cce98e2df8f18c" ns1:_="" ns2:_="" ns3:_="">
    <xsd:import namespace="http://schemas.microsoft.com/sharepoint/v3"/>
    <xsd:import namespace="79c6eb0a-d626-40d1-aa08-dae95d69f1a4"/>
    <xsd:import namespace="3c2b9b4b-2c49-4529-8fc9-4480e58ae01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1:PublishingStartDate" minOccurs="0"/>
                <xsd:element ref="ns1:PublishingExpirationDate"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4" nillable="true" ma:displayName="Begindatum van de planning" ma:description="Geplande begindatum is een sitekolom die door de publicatiefunctie gemaakt wordt. Het wordt gebruikt om een specifieke datum en tijd op te geven waarop de pagina voor het eerst verschijnt voor sitebezoekers." ma:internalName="PublishingStartDate">
      <xsd:simpleType>
        <xsd:restriction base="dms:Unknown"/>
      </xsd:simpleType>
    </xsd:element>
    <xsd:element name="PublishingExpirationDate" ma:index="15" nillable="true" ma:displayName="Einddatum van de planning" ma:description="Geplande einddatum is een sitekolom die door de publicatiefunctie gemaakt wordt. Het wordt gebruikt om een specifieke datum en tijd op te geven waarop de pagina niet langer verschijnt voor sitebezoeke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9c6eb0a-d626-40d1-aa08-dae95d69f1a4"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84e5542b-e99b-4758-bedc-8a7871085b50}" ma:internalName="TaxCatchAll" ma:showField="CatchAllData" ma:web="79c6eb0a-d626-40d1-aa08-dae95d69f1a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c2b9b4b-2c49-4529-8fc9-4480e58ae01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Afbeeldingtags" ma:readOnly="false" ma:fieldId="{5cf76f15-5ced-4ddc-b409-7134ff3c332f}" ma:taxonomyMulti="true" ma:sspId="2e624d66-6805-4fde-bfd0-845145436f2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78286C-FA75-4B4A-A86C-E8225A94B32B}"/>
</file>

<file path=customXml/itemProps2.xml><?xml version="1.0" encoding="utf-8"?>
<ds:datastoreItem xmlns:ds="http://schemas.openxmlformats.org/officeDocument/2006/customXml" ds:itemID="{6143E767-08F7-479D-8C99-EA594CB21701}"/>
</file>

<file path=docProps/app.xml><?xml version="1.0" encoding="utf-8"?>
<Properties xmlns="http://schemas.openxmlformats.org/officeDocument/2006/extended-properties" xmlns:vt="http://schemas.openxmlformats.org/officeDocument/2006/docPropsVTypes">
  <TotalTime>0</TotalTime>
  <Words>850</Words>
  <Application>Microsoft Office PowerPoint</Application>
  <PresentationFormat>Diavoorstelling (4:3)</PresentationFormat>
  <Paragraphs>151</Paragraphs>
  <Slides>14</Slides>
  <Notes>12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Webdings</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Evelien Boas</dc:creator>
  <cp:lastModifiedBy>Hermien Christy-Knorth | Oost NL</cp:lastModifiedBy>
  <cp:revision>661</cp:revision>
  <cp:lastPrinted>2015-03-05T15:03:21Z</cp:lastPrinted>
  <dcterms:created xsi:type="dcterms:W3CDTF">2016-10-04T10:15:25Z</dcterms:created>
  <dcterms:modified xsi:type="dcterms:W3CDTF">2023-03-21T12:18:30Z</dcterms:modified>
</cp:coreProperties>
</file>